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84" r:id="rId3"/>
    <p:sldId id="274" r:id="rId4"/>
    <p:sldId id="265" r:id="rId5"/>
    <p:sldId id="262" r:id="rId6"/>
    <p:sldId id="268" r:id="rId7"/>
    <p:sldId id="270" r:id="rId8"/>
    <p:sldId id="267" r:id="rId9"/>
    <p:sldId id="263" r:id="rId10"/>
    <p:sldId id="271" r:id="rId11"/>
    <p:sldId id="272" r:id="rId12"/>
    <p:sldId id="273" r:id="rId13"/>
    <p:sldId id="275" r:id="rId14"/>
    <p:sldId id="276" r:id="rId15"/>
    <p:sldId id="277" r:id="rId16"/>
    <p:sldId id="279" r:id="rId17"/>
    <p:sldId id="280" r:id="rId18"/>
    <p:sldId id="282" r:id="rId19"/>
    <p:sldId id="301" r:id="rId20"/>
    <p:sldId id="283" r:id="rId21"/>
    <p:sldId id="302" r:id="rId22"/>
    <p:sldId id="286" r:id="rId23"/>
    <p:sldId id="258" r:id="rId24"/>
    <p:sldId id="285" r:id="rId25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84"/>
    <p:restoredTop sz="82558"/>
  </p:normalViewPr>
  <p:slideViewPr>
    <p:cSldViewPr snapToGrid="0">
      <p:cViewPr varScale="1">
        <p:scale>
          <a:sx n="81" d="100"/>
          <a:sy n="81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86AD1-0852-D246-A651-05BF1A947C4C}" type="datetimeFigureOut">
              <a:rPr lang="en-SA" smtClean="0"/>
              <a:t>29/01/2024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A6EB9-C4B4-5443-8A46-7F7777A65D6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038263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B676-FD73-2C40-9BBE-0E0B2D10F6EC}" type="slidenum">
              <a:rPr lang="en-SA" smtClean="0"/>
              <a:t>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21206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B676-FD73-2C40-9BBE-0E0B2D10F6EC}" type="slidenum">
              <a:rPr lang="en-SA" smtClean="0"/>
              <a:t>14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686054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B676-FD73-2C40-9BBE-0E0B2D10F6EC}" type="slidenum">
              <a:rPr lang="en-SA" smtClean="0"/>
              <a:t>15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06872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B676-FD73-2C40-9BBE-0E0B2D10F6EC}" type="slidenum">
              <a:rPr lang="en-SA" smtClean="0"/>
              <a:t>16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94574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B676-FD73-2C40-9BBE-0E0B2D10F6EC}" type="slidenum">
              <a:rPr lang="en-SA" smtClean="0"/>
              <a:t>17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82493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B676-FD73-2C40-9BBE-0E0B2D10F6EC}" type="slidenum">
              <a:rPr lang="en-SA" smtClean="0"/>
              <a:t>18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45445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B676-FD73-2C40-9BBE-0E0B2D10F6EC}" type="slidenum">
              <a:rPr lang="en-SA" smtClean="0"/>
              <a:t>19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60063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B676-FD73-2C40-9BBE-0E0B2D10F6EC}" type="slidenum">
              <a:rPr lang="en-SA" smtClean="0"/>
              <a:t>20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460984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B676-FD73-2C40-9BBE-0E0B2D10F6EC}" type="slidenum">
              <a:rPr lang="en-SA" smtClean="0"/>
              <a:t>21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774329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B676-FD73-2C40-9BBE-0E0B2D10F6EC}" type="slidenum">
              <a:rPr lang="en-SA" smtClean="0"/>
              <a:t>22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537589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B676-FD73-2C40-9BBE-0E0B2D10F6EC}" type="slidenum">
              <a:rPr lang="en-SA" smtClean="0"/>
              <a:t>23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216131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B676-FD73-2C40-9BBE-0E0B2D10F6EC}" type="slidenum">
              <a:rPr lang="en-SA" smtClean="0"/>
              <a:t>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729514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B676-FD73-2C40-9BBE-0E0B2D10F6EC}" type="slidenum">
              <a:rPr lang="en-SA" smtClean="0"/>
              <a:t>24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96764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B676-FD73-2C40-9BBE-0E0B2D10F6EC}" type="slidenum">
              <a:rPr lang="en-SA" smtClean="0"/>
              <a:t>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005973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B676-FD73-2C40-9BBE-0E0B2D10F6EC}" type="slidenum">
              <a:rPr lang="en-SA" smtClean="0"/>
              <a:t>8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766580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B676-FD73-2C40-9BBE-0E0B2D10F6EC}" type="slidenum">
              <a:rPr lang="en-SA" smtClean="0"/>
              <a:t>9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427604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B676-FD73-2C40-9BBE-0E0B2D10F6EC}" type="slidenum">
              <a:rPr lang="en-SA" smtClean="0"/>
              <a:t>10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9266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B676-FD73-2C40-9BBE-0E0B2D10F6EC}" type="slidenum">
              <a:rPr lang="en-SA" smtClean="0"/>
              <a:t>11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990128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B676-FD73-2C40-9BBE-0E0B2D10F6EC}" type="slidenum">
              <a:rPr lang="en-SA" smtClean="0"/>
              <a:t>12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2740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7B676-FD73-2C40-9BBE-0E0B2D10F6EC}" type="slidenum">
              <a:rPr lang="en-SA" smtClean="0"/>
              <a:t>13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861627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769A-F28D-71D3-5926-F745149C1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4C6B7-C24F-14ED-11A2-0FD598B97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D4188-19C2-6EA0-A889-F60E0C769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95ED6-AE51-5949-A36D-FAB28594AC67}" type="datetimeFigureOut">
              <a:rPr lang="en-SA" smtClean="0"/>
              <a:t>29/01/2024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87059-87B8-3ACD-C693-429F1C1DB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D1D3B-71F5-817A-6566-F6E61B022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B26DF-7088-DC4F-ACE5-75A5A55A854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9987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C5513-5774-CD11-385D-46D20F90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0096D7-FD59-3F2F-8B95-D444A75F1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3BC79-3336-F435-20D8-42CE382F2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95ED6-AE51-5949-A36D-FAB28594AC67}" type="datetimeFigureOut">
              <a:rPr lang="en-SA" smtClean="0"/>
              <a:t>29/01/2024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E7864-C69C-3136-69E4-7D485C52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B1990-7994-1B08-2B00-E7FE13639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B26DF-7088-DC4F-ACE5-75A5A55A854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5413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AC6772-E872-5489-4A02-EA583D1F9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30FA8E-0E9F-2A68-6EF7-3DA8CD2DD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A1AEE-C079-4A54-3980-C762D3DB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95ED6-AE51-5949-A36D-FAB28594AC67}" type="datetimeFigureOut">
              <a:rPr lang="en-SA" smtClean="0"/>
              <a:t>29/01/2024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77DC0-EDC6-7C0B-0953-518CDD4F4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5B5E6-4E83-A696-CA64-B09A66C6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B26DF-7088-DC4F-ACE5-75A5A55A854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719823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9356E-39B3-4A34-0771-0D41ACE0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8D3E4-EF4F-72D7-37D0-B9F127EE3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346F1-3ECB-6F5D-5C47-1DAE7469A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95ED6-AE51-5949-A36D-FAB28594AC67}" type="datetimeFigureOut">
              <a:rPr lang="en-SA" smtClean="0"/>
              <a:t>29/01/2024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556C0-77A3-9710-B7F2-67901C274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EC839-1D34-F015-8555-F94DBBFC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B26DF-7088-DC4F-ACE5-75A5A55A854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20669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52B0C-21CF-5900-DE6C-7FE57070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48BC2-5133-1A0F-1F1D-724164AA3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FD425-FEAB-B7D1-B778-790F2D70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95ED6-AE51-5949-A36D-FAB28594AC67}" type="datetimeFigureOut">
              <a:rPr lang="en-SA" smtClean="0"/>
              <a:t>29/01/2024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FFC22-D3EC-E7B9-080B-8DD44F20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FE705-658D-0EFF-5252-C292F36F5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B26DF-7088-DC4F-ACE5-75A5A55A854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3225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4E591-5B68-86B7-FA82-3793F49A7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22375-E0D8-FBB3-0AFD-411F5A8535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82C57-9F6E-E3DD-6BDE-149129C7B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C375D-C4E5-9D4E-FCFB-F4A2FFCD8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95ED6-AE51-5949-A36D-FAB28594AC67}" type="datetimeFigureOut">
              <a:rPr lang="en-SA" smtClean="0"/>
              <a:t>29/01/2024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8991D-D909-EBAD-E2ED-08281F17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2808D-B5BE-ADF0-19DD-4BBC301F5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B26DF-7088-DC4F-ACE5-75A5A55A854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806211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F543-EEB8-6196-797F-BE0C73DE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C67C8-F6F8-823F-F636-16F4F07BB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DA180-C75A-C667-247C-B1CA7CEAA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78E04-EB29-3F56-D7CB-1EC53634F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A860C-C51E-8117-B969-1C52C33E3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04EB8-6A9D-D1F0-6269-B6F7D4FB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95ED6-AE51-5949-A36D-FAB28594AC67}" type="datetimeFigureOut">
              <a:rPr lang="en-SA" smtClean="0"/>
              <a:t>29/01/2024 R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AE2D25-F651-29B8-0013-8F712347E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F95586-884D-51A7-516F-9291F738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B26DF-7088-DC4F-ACE5-75A5A55A854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29612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3F6D-5E0C-F3D5-669A-B89D8C33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39A025-A047-1601-23BF-EB1196CC4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95ED6-AE51-5949-A36D-FAB28594AC67}" type="datetimeFigureOut">
              <a:rPr lang="en-SA" smtClean="0"/>
              <a:t>29/01/2024 R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CB0344-74B7-FE74-85F2-78D787929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018CE-BF39-5BFA-5285-F52DB343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B26DF-7088-DC4F-ACE5-75A5A55A854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5457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D50291-9E4B-EFE3-98E8-BB53BCDE6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95ED6-AE51-5949-A36D-FAB28594AC67}" type="datetimeFigureOut">
              <a:rPr lang="en-SA" smtClean="0"/>
              <a:t>29/01/2024 R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EFAC8E-20B2-FC1E-13D9-819E66620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97D81-263D-38CC-548E-D03C41C2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B26DF-7088-DC4F-ACE5-75A5A55A854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23052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0641C-8755-0BEE-01EA-16AED7D8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BEA4-9379-1368-A638-C582D098D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756BD-8316-8738-C6E9-E2F59531E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599A3-35E1-DBFC-3606-99F7C833E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95ED6-AE51-5949-A36D-FAB28594AC67}" type="datetimeFigureOut">
              <a:rPr lang="en-SA" smtClean="0"/>
              <a:t>29/01/2024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5BF92-A853-6B72-FD34-4305A2EC1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682C8-4DB6-FCDB-F1A3-6C885B38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B26DF-7088-DC4F-ACE5-75A5A55A854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104854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498D1-066F-9C84-2A78-6A5E3D15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5AB378-FBAA-500E-8B9D-7F5A4F1E5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F5FE0-02A6-4955-3C72-6A73AE1B5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792C1-897E-207A-D756-CE561D94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95ED6-AE51-5949-A36D-FAB28594AC67}" type="datetimeFigureOut">
              <a:rPr lang="en-SA" smtClean="0"/>
              <a:t>29/01/2024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EF76C-FB86-63CF-81F8-C95047B9C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D3CE2-B970-981B-6EF4-CD447A6C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B26DF-7088-DC4F-ACE5-75A5A55A854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41205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B7B4D3-79F1-EDB4-0DF5-21B3F4AD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B9FDE-E24D-F572-BD7D-DB42C1924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54C8-9A88-8820-456F-F71BD90F9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95ED6-AE51-5949-A36D-FAB28594AC67}" type="datetimeFigureOut">
              <a:rPr lang="en-SA" smtClean="0"/>
              <a:t>29/01/2024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784C5-9462-B084-E4A0-61F3A57D8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98679-C4B1-5668-CABD-E92A7291E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B26DF-7088-DC4F-ACE5-75A5A55A854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38878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18DE2B1-8504-D41C-40FA-89AD5D16339C}"/>
              </a:ext>
            </a:extLst>
          </p:cNvPr>
          <p:cNvSpPr txBox="1"/>
          <p:nvPr/>
        </p:nvSpPr>
        <p:spPr>
          <a:xfrm>
            <a:off x="1809750" y="2939534"/>
            <a:ext cx="88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Compare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“Results from JCI Insight” vs “Results derived from my own analysis”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FE05F8-2F9E-FB0C-97D5-1DF9C6F2B67A}"/>
              </a:ext>
            </a:extLst>
          </p:cNvPr>
          <p:cNvSpPr/>
          <p:nvPr/>
        </p:nvSpPr>
        <p:spPr>
          <a:xfrm>
            <a:off x="0" y="978195"/>
            <a:ext cx="12192000" cy="7402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97F5C7-110B-FC4A-F313-2C1E0F083227}"/>
              </a:ext>
            </a:extLst>
          </p:cNvPr>
          <p:cNvSpPr txBox="1"/>
          <p:nvPr/>
        </p:nvSpPr>
        <p:spPr>
          <a:xfrm>
            <a:off x="3378200" y="1144219"/>
            <a:ext cx="450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</a:rPr>
              <a:t>RNAseq pipeline: Individual Task</a:t>
            </a:r>
            <a:endParaRPr lang="en-US" sz="2400" dirty="0">
              <a:solidFill>
                <a:srgbClr val="000000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068402-4399-8FE1-836E-9C4B0D396DC1}"/>
              </a:ext>
            </a:extLst>
          </p:cNvPr>
          <p:cNvSpPr txBox="1"/>
          <p:nvPr/>
        </p:nvSpPr>
        <p:spPr>
          <a:xfrm>
            <a:off x="10490200" y="6247368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Azari I. </a:t>
            </a:r>
            <a:r>
              <a:rPr lang="en-US" dirty="0" err="1">
                <a:solidFill>
                  <a:srgbClr val="000000"/>
                </a:solidFill>
                <a:effectLst/>
              </a:rPr>
              <a:t>Bantan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3D5265-A1BD-70E7-A7CE-9D4FE4F0EAF0}"/>
              </a:ext>
            </a:extLst>
          </p:cNvPr>
          <p:cNvSpPr/>
          <p:nvPr/>
        </p:nvSpPr>
        <p:spPr>
          <a:xfrm>
            <a:off x="1130300" y="28702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5E24D8-A922-60E9-238D-6B632B0DEED0}"/>
              </a:ext>
            </a:extLst>
          </p:cNvPr>
          <p:cNvSpPr/>
          <p:nvPr/>
        </p:nvSpPr>
        <p:spPr>
          <a:xfrm>
            <a:off x="1130300" y="21336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85DBA0-BF0C-3EFB-B478-47D52013B42C}"/>
              </a:ext>
            </a:extLst>
          </p:cNvPr>
          <p:cNvSpPr txBox="1"/>
          <p:nvPr/>
        </p:nvSpPr>
        <p:spPr>
          <a:xfrm>
            <a:off x="1809750" y="2202934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ipeline for RNA-seq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(e.g., JCI dataset: GSE198256)</a:t>
            </a:r>
          </a:p>
        </p:txBody>
      </p:sp>
    </p:spTree>
    <p:extLst>
      <p:ext uri="{BB962C8B-B14F-4D97-AF65-F5344CB8AC3E}">
        <p14:creationId xmlns:p14="http://schemas.microsoft.com/office/powerpoint/2010/main" val="258632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726E3F63-7542-04F8-FCEF-E69309A93F9E}"/>
              </a:ext>
            </a:extLst>
          </p:cNvPr>
          <p:cNvSpPr/>
          <p:nvPr/>
        </p:nvSpPr>
        <p:spPr>
          <a:xfrm>
            <a:off x="417781" y="3048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D6803-DC87-AA27-F92C-E56F4E610CF0}"/>
              </a:ext>
            </a:extLst>
          </p:cNvPr>
          <p:cNvSpPr txBox="1"/>
          <p:nvPr/>
        </p:nvSpPr>
        <p:spPr>
          <a:xfrm>
            <a:off x="1097231" y="374134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ipeline for RNA-seq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(e.g., JCI dataset: GSE198256)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D8140E-8CA9-B75E-4F5B-7956AF74B6D7}"/>
              </a:ext>
            </a:extLst>
          </p:cNvPr>
          <p:cNvCxnSpPr>
            <a:cxnSpLocks/>
          </p:cNvCxnSpPr>
          <p:nvPr/>
        </p:nvCxnSpPr>
        <p:spPr>
          <a:xfrm>
            <a:off x="3204673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D5EC306-A4A0-E602-EC25-6862B687C7DF}"/>
              </a:ext>
            </a:extLst>
          </p:cNvPr>
          <p:cNvSpPr/>
          <p:nvPr/>
        </p:nvSpPr>
        <p:spPr>
          <a:xfrm>
            <a:off x="3703531" y="1140056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QC: exploratory </a:t>
            </a:r>
            <a:endParaRPr lang="en-SA" sz="16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D02A65D-C47F-057A-1FDF-37B5468C8733}"/>
              </a:ext>
            </a:extLst>
          </p:cNvPr>
          <p:cNvSpPr/>
          <p:nvPr/>
        </p:nvSpPr>
        <p:spPr>
          <a:xfrm>
            <a:off x="1743227" y="1140056"/>
            <a:ext cx="146144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Quantification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3F5BA1E-1B4E-004F-79BB-812E92AD085D}"/>
              </a:ext>
            </a:extLst>
          </p:cNvPr>
          <p:cNvCxnSpPr>
            <a:cxnSpLocks/>
          </p:cNvCxnSpPr>
          <p:nvPr/>
        </p:nvCxnSpPr>
        <p:spPr>
          <a:xfrm>
            <a:off x="5291480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DBD5F7A-CBEA-9269-2B07-26C165C0942E}"/>
              </a:ext>
            </a:extLst>
          </p:cNvPr>
          <p:cNvSpPr/>
          <p:nvPr/>
        </p:nvSpPr>
        <p:spPr>
          <a:xfrm>
            <a:off x="5790338" y="1154213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Normalization</a:t>
            </a:r>
            <a:endParaRPr lang="en-SA" sz="1600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F1B31C7-2882-A0EE-185A-B2DBB62BC454}"/>
              </a:ext>
            </a:extLst>
          </p:cNvPr>
          <p:cNvSpPr/>
          <p:nvPr/>
        </p:nvSpPr>
        <p:spPr>
          <a:xfrm>
            <a:off x="8198006" y="674930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PCA </a:t>
            </a:r>
            <a:endParaRPr lang="en-SA" sz="16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E21463-B24D-A968-643E-D6395049F6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500404" y="859596"/>
            <a:ext cx="697602" cy="455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D4E69A1-1D82-F898-A756-ED235DD5A867}"/>
              </a:ext>
            </a:extLst>
          </p:cNvPr>
          <p:cNvSpPr/>
          <p:nvPr/>
        </p:nvSpPr>
        <p:spPr>
          <a:xfrm>
            <a:off x="8198006" y="1115575"/>
            <a:ext cx="221016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 </a:t>
            </a:r>
            <a:endParaRPr lang="en-SA" sz="1600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086C400-611A-C2FC-23A3-12FA88A9ED38}"/>
              </a:ext>
            </a:extLst>
          </p:cNvPr>
          <p:cNvSpPr/>
          <p:nvPr/>
        </p:nvSpPr>
        <p:spPr>
          <a:xfrm>
            <a:off x="8198006" y="1613008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GSEA</a:t>
            </a:r>
            <a:endParaRPr lang="en-SA" sz="16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B55631-2417-4CE0-DDB3-3F0A9E2345E0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4F68E4E-5969-3C90-58A7-14CB524F8931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489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10A2536-C749-664E-23C5-2ECEAB252BA9}"/>
              </a:ext>
            </a:extLst>
          </p:cNvPr>
          <p:cNvSpPr/>
          <p:nvPr/>
        </p:nvSpPr>
        <p:spPr>
          <a:xfrm>
            <a:off x="7500404" y="674930"/>
            <a:ext cx="3866096" cy="1340101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EE4830-A366-9143-40B7-2646951B87FC}"/>
              </a:ext>
            </a:extLst>
          </p:cNvPr>
          <p:cNvSpPr/>
          <p:nvPr/>
        </p:nvSpPr>
        <p:spPr>
          <a:xfrm>
            <a:off x="1666526" y="1044262"/>
            <a:ext cx="3649832" cy="568746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4EEBEE-30DB-E861-3AA6-5620BFB2722D}"/>
              </a:ext>
            </a:extLst>
          </p:cNvPr>
          <p:cNvSpPr txBox="1"/>
          <p:nvPr/>
        </p:nvSpPr>
        <p:spPr>
          <a:xfrm>
            <a:off x="617480" y="196301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212121"/>
                </a:solidFill>
                <a:effectLst/>
              </a:rPr>
              <a:t>Median Ratio Normalization (MRN)</a:t>
            </a:r>
            <a:endParaRPr lang="en-SA" sz="16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812E720-FC50-79CE-AF60-1DC5AB7A225D}"/>
              </a:ext>
            </a:extLst>
          </p:cNvPr>
          <p:cNvSpPr txBox="1"/>
          <p:nvPr/>
        </p:nvSpPr>
        <p:spPr>
          <a:xfrm>
            <a:off x="617480" y="2425773"/>
            <a:ext cx="573714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2121"/>
                </a:solidFill>
              </a:rPr>
              <a:t>S</a:t>
            </a:r>
            <a:r>
              <a:rPr lang="en-US" sz="1600" b="0" i="0" dirty="0">
                <a:solidFill>
                  <a:srgbClr val="212121"/>
                </a:solidFill>
                <a:effectLst/>
              </a:rPr>
              <a:t>imilar to TMM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12121"/>
                </a:solidFill>
                <a:effectLst/>
              </a:rPr>
              <a:t>Allow for the comparison of absolute expression values between samples (hence, differential expression analysis)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12121"/>
                </a:solidFill>
                <a:effectLst/>
              </a:rPr>
              <a:t>Raw counts are divided by the total count of their sample, then averaged across all samples in a condition for a given gene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2121"/>
                </a:solidFill>
              </a:rPr>
              <a:t>This method is applied in </a:t>
            </a:r>
            <a:r>
              <a:rPr lang="en-US" sz="1600" dirty="0" err="1">
                <a:solidFill>
                  <a:srgbClr val="212121"/>
                </a:solidFill>
              </a:rPr>
              <a:t>DESeq</a:t>
            </a:r>
            <a:r>
              <a:rPr lang="en-US" sz="1600" dirty="0">
                <a:solidFill>
                  <a:srgbClr val="212121"/>
                </a:solidFill>
              </a:rPr>
              <a:t>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estimateSizeFactors</a:t>
            </a:r>
            <a:r>
              <a:rPr lang="en-US" sz="1400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en-S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2" name="Picture 4">
            <a:extLst>
              <a:ext uri="{FF2B5EF4-FFF2-40B4-BE49-F238E27FC236}">
                <a16:creationId xmlns:a16="http://schemas.microsoft.com/office/drawing/2014/main" id="{7279F7BE-6B99-5023-0829-6189CCE68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591" y="1620360"/>
            <a:ext cx="357910" cy="2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06F4948-5B49-43F9-292B-2F55E09F1238}"/>
              </a:ext>
            </a:extLst>
          </p:cNvPr>
          <p:cNvSpPr txBox="1"/>
          <p:nvPr/>
        </p:nvSpPr>
        <p:spPr>
          <a:xfrm>
            <a:off x="6367800" y="1620555"/>
            <a:ext cx="717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DESeq2</a:t>
            </a:r>
            <a:endParaRPr lang="en-S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21F34-DFF3-BCD5-EB46-8B9317FBDC92}"/>
              </a:ext>
            </a:extLst>
          </p:cNvPr>
          <p:cNvSpPr txBox="1"/>
          <p:nvPr/>
        </p:nvSpPr>
        <p:spPr>
          <a:xfrm>
            <a:off x="746635" y="4736520"/>
            <a:ext cx="49160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1600" dirty="0">
              <a:solidFill>
                <a:schemeClr val="accent1"/>
              </a:solidFill>
              <a:latin typeface="-apple-system"/>
            </a:endParaRPr>
          </a:p>
          <a:p>
            <a:pPr algn="ctr"/>
            <a:r>
              <a:rPr lang="en-US" sz="1600" dirty="0">
                <a:solidFill>
                  <a:schemeClr val="accent1"/>
                </a:solidFill>
                <a:latin typeface="-apple-system"/>
              </a:rPr>
              <a:t>In the plots, we see that by applying MRN (B), it allows the data to center, hence the medians are relatively matched across the samples, as compared to (A). </a:t>
            </a:r>
            <a:endParaRPr lang="en-SA" sz="16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C0377-F696-3949-C83B-2AF823AF66A4}"/>
              </a:ext>
            </a:extLst>
          </p:cNvPr>
          <p:cNvSpPr txBox="1"/>
          <p:nvPr/>
        </p:nvSpPr>
        <p:spPr>
          <a:xfrm>
            <a:off x="6470740" y="4628773"/>
            <a:ext cx="532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-apple-system"/>
              </a:rPr>
              <a:t>(B)</a:t>
            </a:r>
            <a:endParaRPr lang="en-SA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42643B-68E6-948C-5FE2-53F628384543}"/>
              </a:ext>
            </a:extLst>
          </p:cNvPr>
          <p:cNvSpPr txBox="1"/>
          <p:nvPr/>
        </p:nvSpPr>
        <p:spPr>
          <a:xfrm>
            <a:off x="6483913" y="2315450"/>
            <a:ext cx="532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-apple-system"/>
              </a:rPr>
              <a:t>(A)</a:t>
            </a:r>
            <a:endParaRPr lang="en-SA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942B4D-51AA-7271-1080-593F0811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843" y="2071441"/>
            <a:ext cx="3616066" cy="1958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7FB759-37B1-5D86-8273-66EC5FF71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828" y="4338274"/>
            <a:ext cx="3866096" cy="209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77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3EF9C6D-1745-1DC0-8DF3-6EF568D2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428" y="2534925"/>
            <a:ext cx="5346700" cy="28956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26E3F63-7542-04F8-FCEF-E69309A93F9E}"/>
              </a:ext>
            </a:extLst>
          </p:cNvPr>
          <p:cNvSpPr/>
          <p:nvPr/>
        </p:nvSpPr>
        <p:spPr>
          <a:xfrm>
            <a:off x="417781" y="3048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D6803-DC87-AA27-F92C-E56F4E610CF0}"/>
              </a:ext>
            </a:extLst>
          </p:cNvPr>
          <p:cNvSpPr txBox="1"/>
          <p:nvPr/>
        </p:nvSpPr>
        <p:spPr>
          <a:xfrm>
            <a:off x="1097231" y="374134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ipeline for RNA-seq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(e.g., JCI dataset: GSE198256)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D8140E-8CA9-B75E-4F5B-7956AF74B6D7}"/>
              </a:ext>
            </a:extLst>
          </p:cNvPr>
          <p:cNvCxnSpPr>
            <a:cxnSpLocks/>
          </p:cNvCxnSpPr>
          <p:nvPr/>
        </p:nvCxnSpPr>
        <p:spPr>
          <a:xfrm>
            <a:off x="3204673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D5EC306-A4A0-E602-EC25-6862B687C7DF}"/>
              </a:ext>
            </a:extLst>
          </p:cNvPr>
          <p:cNvSpPr/>
          <p:nvPr/>
        </p:nvSpPr>
        <p:spPr>
          <a:xfrm>
            <a:off x="3703531" y="1140056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QC: exploratory </a:t>
            </a:r>
            <a:endParaRPr lang="en-SA" sz="16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D02A65D-C47F-057A-1FDF-37B5468C8733}"/>
              </a:ext>
            </a:extLst>
          </p:cNvPr>
          <p:cNvSpPr/>
          <p:nvPr/>
        </p:nvSpPr>
        <p:spPr>
          <a:xfrm>
            <a:off x="1743227" y="1140056"/>
            <a:ext cx="146144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Quantification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3F5BA1E-1B4E-004F-79BB-812E92AD085D}"/>
              </a:ext>
            </a:extLst>
          </p:cNvPr>
          <p:cNvCxnSpPr>
            <a:cxnSpLocks/>
          </p:cNvCxnSpPr>
          <p:nvPr/>
        </p:nvCxnSpPr>
        <p:spPr>
          <a:xfrm>
            <a:off x="5291480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DBD5F7A-CBEA-9269-2B07-26C165C0942E}"/>
              </a:ext>
            </a:extLst>
          </p:cNvPr>
          <p:cNvSpPr/>
          <p:nvPr/>
        </p:nvSpPr>
        <p:spPr>
          <a:xfrm>
            <a:off x="5790338" y="1154213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Normalization</a:t>
            </a:r>
            <a:endParaRPr lang="en-SA" sz="1600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F1B31C7-2882-A0EE-185A-B2DBB62BC454}"/>
              </a:ext>
            </a:extLst>
          </p:cNvPr>
          <p:cNvSpPr/>
          <p:nvPr/>
        </p:nvSpPr>
        <p:spPr>
          <a:xfrm>
            <a:off x="8198006" y="674930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PCA </a:t>
            </a:r>
            <a:endParaRPr lang="en-SA" sz="16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E21463-B24D-A968-643E-D6395049F6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500404" y="859596"/>
            <a:ext cx="697602" cy="455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D4E69A1-1D82-F898-A756-ED235DD5A867}"/>
              </a:ext>
            </a:extLst>
          </p:cNvPr>
          <p:cNvSpPr/>
          <p:nvPr/>
        </p:nvSpPr>
        <p:spPr>
          <a:xfrm>
            <a:off x="8198006" y="1115575"/>
            <a:ext cx="221016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 </a:t>
            </a:r>
            <a:endParaRPr lang="en-SA" sz="1600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086C400-611A-C2FC-23A3-12FA88A9ED38}"/>
              </a:ext>
            </a:extLst>
          </p:cNvPr>
          <p:cNvSpPr/>
          <p:nvPr/>
        </p:nvSpPr>
        <p:spPr>
          <a:xfrm>
            <a:off x="8198006" y="1613008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GSEA</a:t>
            </a:r>
            <a:endParaRPr lang="en-SA" sz="16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B55631-2417-4CE0-DDB3-3F0A9E2345E0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4F68E4E-5969-3C90-58A7-14CB524F8931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489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10A2536-C749-664E-23C5-2ECEAB252BA9}"/>
              </a:ext>
            </a:extLst>
          </p:cNvPr>
          <p:cNvSpPr/>
          <p:nvPr/>
        </p:nvSpPr>
        <p:spPr>
          <a:xfrm>
            <a:off x="8174926" y="1096593"/>
            <a:ext cx="3191574" cy="918438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EE4830-A366-9143-40B7-2646951B87FC}"/>
              </a:ext>
            </a:extLst>
          </p:cNvPr>
          <p:cNvSpPr/>
          <p:nvPr/>
        </p:nvSpPr>
        <p:spPr>
          <a:xfrm>
            <a:off x="1666525" y="1044262"/>
            <a:ext cx="5734841" cy="568746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4EEBEE-30DB-E861-3AA6-5620BFB2722D}"/>
              </a:ext>
            </a:extLst>
          </p:cNvPr>
          <p:cNvSpPr txBox="1"/>
          <p:nvPr/>
        </p:nvSpPr>
        <p:spPr>
          <a:xfrm>
            <a:off x="617480" y="196301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Principle component analysis (PCA) </a:t>
            </a:r>
            <a:endParaRPr lang="en-SA" sz="1600" b="1" dirty="0"/>
          </a:p>
        </p:txBody>
      </p:sp>
      <p:pic>
        <p:nvPicPr>
          <p:cNvPr id="62" name="Picture 4">
            <a:extLst>
              <a:ext uri="{FF2B5EF4-FFF2-40B4-BE49-F238E27FC236}">
                <a16:creationId xmlns:a16="http://schemas.microsoft.com/office/drawing/2014/main" id="{7279F7BE-6B99-5023-0829-6189CCE68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998" y="703269"/>
            <a:ext cx="357910" cy="2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06F4948-5B49-43F9-292B-2F55E09F1238}"/>
              </a:ext>
            </a:extLst>
          </p:cNvPr>
          <p:cNvSpPr txBox="1"/>
          <p:nvPr/>
        </p:nvSpPr>
        <p:spPr>
          <a:xfrm>
            <a:off x="9623207" y="703464"/>
            <a:ext cx="717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DESeq2</a:t>
            </a:r>
            <a:endParaRPr lang="en-S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0A20D0-DD9D-FFE7-0F11-2DEDAB0CF654}"/>
              </a:ext>
            </a:extLst>
          </p:cNvPr>
          <p:cNvSpPr/>
          <p:nvPr/>
        </p:nvSpPr>
        <p:spPr>
          <a:xfrm>
            <a:off x="7440786" y="1281259"/>
            <a:ext cx="757220" cy="737916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A9948-30E5-CD8A-8477-7CE00082B95E}"/>
              </a:ext>
            </a:extLst>
          </p:cNvPr>
          <p:cNvSpPr txBox="1"/>
          <p:nvPr/>
        </p:nvSpPr>
        <p:spPr>
          <a:xfrm>
            <a:off x="617480" y="2454813"/>
            <a:ext cx="4674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</a:rPr>
              <a:t>PCA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 is dimensionality reduction method which aims to transform large set of variables (with high variation) into a smaller set using unsupervised algorithms. </a:t>
            </a:r>
          </a:p>
          <a:p>
            <a:pPr algn="l"/>
            <a:endParaRPr lang="en-US" sz="1600" dirty="0">
              <a:solidFill>
                <a:srgbClr val="333333"/>
              </a:solidFill>
            </a:endParaRP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</a:rPr>
              <a:t>Goal</a:t>
            </a:r>
            <a:r>
              <a:rPr lang="en-US" sz="1600" b="0" i="0" dirty="0">
                <a:solidFill>
                  <a:srgbClr val="333333"/>
                </a:solidFill>
                <a:effectLst/>
              </a:rPr>
              <a:t>: observe patterns within a dataset and subsequently condense variables to their most significant features. </a:t>
            </a:r>
          </a:p>
          <a:p>
            <a:pPr algn="l"/>
            <a:endParaRPr lang="en-US" sz="1600" dirty="0">
              <a:solidFill>
                <a:srgbClr val="333333"/>
              </a:solidFill>
            </a:endParaRPr>
          </a:p>
          <a:p>
            <a:br>
              <a:rPr lang="en-US" sz="1600" dirty="0"/>
            </a:br>
            <a:endParaRPr lang="en-SA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19C918-9A69-6D90-5D87-10222D79E2AA}"/>
              </a:ext>
            </a:extLst>
          </p:cNvPr>
          <p:cNvSpPr txBox="1"/>
          <p:nvPr/>
        </p:nvSpPr>
        <p:spPr>
          <a:xfrm>
            <a:off x="617480" y="4730029"/>
            <a:ext cx="44529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-apple-system"/>
              </a:rPr>
              <a:t>In the PCA plot, each point represents a sample (N=34), where Covid19AI (acute infection) samples seem to cluster distinctly away from the rest of sample groups, with high variance explained.   </a:t>
            </a:r>
            <a:endParaRPr lang="en-SA" sz="1600" dirty="0">
              <a:solidFill>
                <a:schemeClr val="accent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A2D2FB-E0D8-3DB7-8261-4062113786ED}"/>
              </a:ext>
            </a:extLst>
          </p:cNvPr>
          <p:cNvSpPr/>
          <p:nvPr/>
        </p:nvSpPr>
        <p:spPr>
          <a:xfrm rot="20562427">
            <a:off x="9608449" y="3023154"/>
            <a:ext cx="719151" cy="2174571"/>
          </a:xfrm>
          <a:prstGeom prst="ellipse">
            <a:avLst/>
          </a:prstGeom>
          <a:noFill/>
          <a:ln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18CDCC-1F58-528A-7441-1CE181901B52}"/>
              </a:ext>
            </a:extLst>
          </p:cNvPr>
          <p:cNvSpPr/>
          <p:nvPr/>
        </p:nvSpPr>
        <p:spPr>
          <a:xfrm rot="3772922">
            <a:off x="7229227" y="2528469"/>
            <a:ext cx="719151" cy="2884867"/>
          </a:xfrm>
          <a:prstGeom prst="ellipse">
            <a:avLst/>
          </a:prstGeom>
          <a:noFill/>
          <a:ln>
            <a:solidFill>
              <a:srgbClr val="1DC1C5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37E091-88B2-2508-2CF8-D3582DFA4461}"/>
              </a:ext>
            </a:extLst>
          </p:cNvPr>
          <p:cNvSpPr/>
          <p:nvPr/>
        </p:nvSpPr>
        <p:spPr>
          <a:xfrm rot="4428511">
            <a:off x="7994416" y="1824036"/>
            <a:ext cx="603768" cy="2910177"/>
          </a:xfrm>
          <a:prstGeom prst="ellipse">
            <a:avLst/>
          </a:prstGeom>
          <a:noFill/>
          <a:ln>
            <a:solidFill>
              <a:srgbClr val="F9766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020402-907F-1D63-F76D-E2672BC9B16B}"/>
              </a:ext>
            </a:extLst>
          </p:cNvPr>
          <p:cNvSpPr/>
          <p:nvPr/>
        </p:nvSpPr>
        <p:spPr>
          <a:xfrm rot="3023575">
            <a:off x="8643385" y="2433776"/>
            <a:ext cx="608983" cy="1195242"/>
          </a:xfrm>
          <a:prstGeom prst="ellipse">
            <a:avLst/>
          </a:prstGeom>
          <a:noFill/>
          <a:ln>
            <a:solidFill>
              <a:srgbClr val="B570E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97859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726E3F63-7542-04F8-FCEF-E69309A93F9E}"/>
              </a:ext>
            </a:extLst>
          </p:cNvPr>
          <p:cNvSpPr/>
          <p:nvPr/>
        </p:nvSpPr>
        <p:spPr>
          <a:xfrm>
            <a:off x="417781" y="3048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D6803-DC87-AA27-F92C-E56F4E610CF0}"/>
              </a:ext>
            </a:extLst>
          </p:cNvPr>
          <p:cNvSpPr txBox="1"/>
          <p:nvPr/>
        </p:nvSpPr>
        <p:spPr>
          <a:xfrm>
            <a:off x="1097231" y="374134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ipeline for RNA-seq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(e.g., JCI dataset: GSE198256)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D8140E-8CA9-B75E-4F5B-7956AF74B6D7}"/>
              </a:ext>
            </a:extLst>
          </p:cNvPr>
          <p:cNvCxnSpPr>
            <a:cxnSpLocks/>
          </p:cNvCxnSpPr>
          <p:nvPr/>
        </p:nvCxnSpPr>
        <p:spPr>
          <a:xfrm>
            <a:off x="3204673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D5EC306-A4A0-E602-EC25-6862B687C7DF}"/>
              </a:ext>
            </a:extLst>
          </p:cNvPr>
          <p:cNvSpPr/>
          <p:nvPr/>
        </p:nvSpPr>
        <p:spPr>
          <a:xfrm>
            <a:off x="3703531" y="1140056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QC: exploratory </a:t>
            </a:r>
            <a:endParaRPr lang="en-SA" sz="16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D02A65D-C47F-057A-1FDF-37B5468C8733}"/>
              </a:ext>
            </a:extLst>
          </p:cNvPr>
          <p:cNvSpPr/>
          <p:nvPr/>
        </p:nvSpPr>
        <p:spPr>
          <a:xfrm>
            <a:off x="1743227" y="1140056"/>
            <a:ext cx="146144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Quantification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3F5BA1E-1B4E-004F-79BB-812E92AD085D}"/>
              </a:ext>
            </a:extLst>
          </p:cNvPr>
          <p:cNvCxnSpPr>
            <a:cxnSpLocks/>
          </p:cNvCxnSpPr>
          <p:nvPr/>
        </p:nvCxnSpPr>
        <p:spPr>
          <a:xfrm>
            <a:off x="5291480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DBD5F7A-CBEA-9269-2B07-26C165C0942E}"/>
              </a:ext>
            </a:extLst>
          </p:cNvPr>
          <p:cNvSpPr/>
          <p:nvPr/>
        </p:nvSpPr>
        <p:spPr>
          <a:xfrm>
            <a:off x="5790338" y="1154213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Normalization</a:t>
            </a:r>
            <a:endParaRPr lang="en-SA" sz="1600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F1B31C7-2882-A0EE-185A-B2DBB62BC454}"/>
              </a:ext>
            </a:extLst>
          </p:cNvPr>
          <p:cNvSpPr/>
          <p:nvPr/>
        </p:nvSpPr>
        <p:spPr>
          <a:xfrm>
            <a:off x="8198006" y="674930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PCA </a:t>
            </a:r>
            <a:endParaRPr lang="en-SA" sz="16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E21463-B24D-A968-643E-D6395049F6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500404" y="859596"/>
            <a:ext cx="697602" cy="455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D4E69A1-1D82-F898-A756-ED235DD5A867}"/>
              </a:ext>
            </a:extLst>
          </p:cNvPr>
          <p:cNvSpPr/>
          <p:nvPr/>
        </p:nvSpPr>
        <p:spPr>
          <a:xfrm>
            <a:off x="8198006" y="1115575"/>
            <a:ext cx="221016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 </a:t>
            </a:r>
            <a:endParaRPr lang="en-SA" sz="1600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086C400-611A-C2FC-23A3-12FA88A9ED38}"/>
              </a:ext>
            </a:extLst>
          </p:cNvPr>
          <p:cNvSpPr/>
          <p:nvPr/>
        </p:nvSpPr>
        <p:spPr>
          <a:xfrm>
            <a:off x="8198006" y="1613008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GSEA</a:t>
            </a:r>
            <a:endParaRPr lang="en-SA" sz="16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B55631-2417-4CE0-DDB3-3F0A9E2345E0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4F68E4E-5969-3C90-58A7-14CB524F8931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489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10A2536-C749-664E-23C5-2ECEAB252BA9}"/>
              </a:ext>
            </a:extLst>
          </p:cNvPr>
          <p:cNvSpPr/>
          <p:nvPr/>
        </p:nvSpPr>
        <p:spPr>
          <a:xfrm>
            <a:off x="7500404" y="192017"/>
            <a:ext cx="1978877" cy="918438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EE4830-A366-9143-40B7-2646951B87FC}"/>
              </a:ext>
            </a:extLst>
          </p:cNvPr>
          <p:cNvSpPr/>
          <p:nvPr/>
        </p:nvSpPr>
        <p:spPr>
          <a:xfrm>
            <a:off x="1666525" y="1044262"/>
            <a:ext cx="5734841" cy="568746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4EEBEE-30DB-E861-3AA6-5620BFB2722D}"/>
              </a:ext>
            </a:extLst>
          </p:cNvPr>
          <p:cNvSpPr txBox="1"/>
          <p:nvPr/>
        </p:nvSpPr>
        <p:spPr>
          <a:xfrm>
            <a:off x="606261" y="185821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Differential Expression (DE) Analysis</a:t>
            </a:r>
          </a:p>
          <a:p>
            <a:endParaRPr lang="en-US" sz="1600" b="1" dirty="0">
              <a:solidFill>
                <a:srgbClr val="212121"/>
              </a:solidFill>
            </a:endParaRPr>
          </a:p>
        </p:txBody>
      </p:sp>
      <p:pic>
        <p:nvPicPr>
          <p:cNvPr id="62" name="Picture 4">
            <a:extLst>
              <a:ext uri="{FF2B5EF4-FFF2-40B4-BE49-F238E27FC236}">
                <a16:creationId xmlns:a16="http://schemas.microsoft.com/office/drawing/2014/main" id="{7279F7BE-6B99-5023-0829-6189CCE68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014" y="1154256"/>
            <a:ext cx="357910" cy="2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0A20D0-DD9D-FFE7-0F11-2DEDAB0CF654}"/>
              </a:ext>
            </a:extLst>
          </p:cNvPr>
          <p:cNvSpPr/>
          <p:nvPr/>
        </p:nvSpPr>
        <p:spPr>
          <a:xfrm>
            <a:off x="7426244" y="1112520"/>
            <a:ext cx="757220" cy="114064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ED25EA-E4E1-ACD3-5508-58CBD3A739A6}"/>
              </a:ext>
            </a:extLst>
          </p:cNvPr>
          <p:cNvSpPr/>
          <p:nvPr/>
        </p:nvSpPr>
        <p:spPr>
          <a:xfrm>
            <a:off x="7504752" y="1228434"/>
            <a:ext cx="223822" cy="6597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161061-1037-C4B3-6B78-2A02A186C20D}"/>
              </a:ext>
            </a:extLst>
          </p:cNvPr>
          <p:cNvSpPr/>
          <p:nvPr/>
        </p:nvSpPr>
        <p:spPr>
          <a:xfrm>
            <a:off x="7478068" y="1505872"/>
            <a:ext cx="2001213" cy="47644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A85FE-4E3E-A354-E3AD-B4ABD8F490A0}"/>
              </a:ext>
            </a:extLst>
          </p:cNvPr>
          <p:cNvSpPr/>
          <p:nvPr/>
        </p:nvSpPr>
        <p:spPr>
          <a:xfrm>
            <a:off x="7492771" y="1340088"/>
            <a:ext cx="407453" cy="16723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80086D-F20D-D408-3E58-D6124018BB81}"/>
              </a:ext>
            </a:extLst>
          </p:cNvPr>
          <p:cNvCxnSpPr>
            <a:cxnSpLocks/>
          </p:cNvCxnSpPr>
          <p:nvPr/>
        </p:nvCxnSpPr>
        <p:spPr>
          <a:xfrm>
            <a:off x="2365002" y="2688189"/>
            <a:ext cx="473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7E9065-4812-F2BC-25A2-DE441974C6F2}"/>
              </a:ext>
            </a:extLst>
          </p:cNvPr>
          <p:cNvSpPr/>
          <p:nvPr/>
        </p:nvSpPr>
        <p:spPr>
          <a:xfrm>
            <a:off x="2863860" y="2503523"/>
            <a:ext cx="1939307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Shrinkage of log2FC</a:t>
            </a:r>
            <a:endParaRPr lang="en-SA" sz="1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0F93604-E399-A5E4-D5E8-DF6606CF0A76}"/>
              </a:ext>
            </a:extLst>
          </p:cNvPr>
          <p:cNvSpPr/>
          <p:nvPr/>
        </p:nvSpPr>
        <p:spPr>
          <a:xfrm>
            <a:off x="903556" y="2503523"/>
            <a:ext cx="1461446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Modelling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745623-0AE9-E39E-8FD9-5AA807FD220B}"/>
              </a:ext>
            </a:extLst>
          </p:cNvPr>
          <p:cNvCxnSpPr>
            <a:cxnSpLocks/>
          </p:cNvCxnSpPr>
          <p:nvPr/>
        </p:nvCxnSpPr>
        <p:spPr>
          <a:xfrm>
            <a:off x="4803167" y="2674032"/>
            <a:ext cx="473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959A7FB-BBA2-37B9-531A-6B59A40EA9AB}"/>
              </a:ext>
            </a:extLst>
          </p:cNvPr>
          <p:cNvSpPr/>
          <p:nvPr/>
        </p:nvSpPr>
        <p:spPr>
          <a:xfrm>
            <a:off x="5302025" y="2503523"/>
            <a:ext cx="1284513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</a:t>
            </a:r>
            <a:endParaRPr lang="en-SA" sz="16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0DEDEA-13B9-66B7-B38E-385B4C2EB34F}"/>
              </a:ext>
            </a:extLst>
          </p:cNvPr>
          <p:cNvCxnSpPr>
            <a:cxnSpLocks/>
          </p:cNvCxnSpPr>
          <p:nvPr/>
        </p:nvCxnSpPr>
        <p:spPr>
          <a:xfrm flipV="1">
            <a:off x="6586538" y="2442986"/>
            <a:ext cx="471487" cy="24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555EC3-A38C-9B0C-591B-9E4B5D03BB6D}"/>
              </a:ext>
            </a:extLst>
          </p:cNvPr>
          <p:cNvCxnSpPr>
            <a:cxnSpLocks/>
          </p:cNvCxnSpPr>
          <p:nvPr/>
        </p:nvCxnSpPr>
        <p:spPr>
          <a:xfrm>
            <a:off x="6584312" y="2693715"/>
            <a:ext cx="473713" cy="195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94C2C00-5819-4DF8-934F-705DDF2822D8}"/>
              </a:ext>
            </a:extLst>
          </p:cNvPr>
          <p:cNvSpPr/>
          <p:nvPr/>
        </p:nvSpPr>
        <p:spPr>
          <a:xfrm>
            <a:off x="7058025" y="2271770"/>
            <a:ext cx="928749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Wald</a:t>
            </a:r>
            <a:endParaRPr lang="en-SA" sz="16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89F382F-086C-AC0C-05EA-9B16FE697DB3}"/>
              </a:ext>
            </a:extLst>
          </p:cNvPr>
          <p:cNvSpPr/>
          <p:nvPr/>
        </p:nvSpPr>
        <p:spPr>
          <a:xfrm>
            <a:off x="7058025" y="2744633"/>
            <a:ext cx="2548702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Likelihood ration test (LRT)</a:t>
            </a:r>
            <a:endParaRPr lang="en-SA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BFDA06-29AC-ABF3-FDD5-644915F47237}"/>
              </a:ext>
            </a:extLst>
          </p:cNvPr>
          <p:cNvSpPr txBox="1"/>
          <p:nvPr/>
        </p:nvSpPr>
        <p:spPr>
          <a:xfrm>
            <a:off x="11010223" y="1154451"/>
            <a:ext cx="717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DESeq2</a:t>
            </a:r>
            <a:endParaRPr lang="en-S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42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726E3F63-7542-04F8-FCEF-E69309A93F9E}"/>
              </a:ext>
            </a:extLst>
          </p:cNvPr>
          <p:cNvSpPr/>
          <p:nvPr/>
        </p:nvSpPr>
        <p:spPr>
          <a:xfrm>
            <a:off x="417781" y="3048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D6803-DC87-AA27-F92C-E56F4E610CF0}"/>
              </a:ext>
            </a:extLst>
          </p:cNvPr>
          <p:cNvSpPr txBox="1"/>
          <p:nvPr/>
        </p:nvSpPr>
        <p:spPr>
          <a:xfrm>
            <a:off x="1097231" y="374134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ipeline for RNA-seq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(e.g., JCI dataset: GSE198256)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D8140E-8CA9-B75E-4F5B-7956AF74B6D7}"/>
              </a:ext>
            </a:extLst>
          </p:cNvPr>
          <p:cNvCxnSpPr>
            <a:cxnSpLocks/>
          </p:cNvCxnSpPr>
          <p:nvPr/>
        </p:nvCxnSpPr>
        <p:spPr>
          <a:xfrm>
            <a:off x="3204673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D5EC306-A4A0-E602-EC25-6862B687C7DF}"/>
              </a:ext>
            </a:extLst>
          </p:cNvPr>
          <p:cNvSpPr/>
          <p:nvPr/>
        </p:nvSpPr>
        <p:spPr>
          <a:xfrm>
            <a:off x="3703531" y="1140056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QC: exploratory </a:t>
            </a:r>
            <a:endParaRPr lang="en-SA" sz="16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D02A65D-C47F-057A-1FDF-37B5468C8733}"/>
              </a:ext>
            </a:extLst>
          </p:cNvPr>
          <p:cNvSpPr/>
          <p:nvPr/>
        </p:nvSpPr>
        <p:spPr>
          <a:xfrm>
            <a:off x="1743227" y="1140056"/>
            <a:ext cx="146144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Quantification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3F5BA1E-1B4E-004F-79BB-812E92AD085D}"/>
              </a:ext>
            </a:extLst>
          </p:cNvPr>
          <p:cNvCxnSpPr>
            <a:cxnSpLocks/>
          </p:cNvCxnSpPr>
          <p:nvPr/>
        </p:nvCxnSpPr>
        <p:spPr>
          <a:xfrm>
            <a:off x="5291480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DBD5F7A-CBEA-9269-2B07-26C165C0942E}"/>
              </a:ext>
            </a:extLst>
          </p:cNvPr>
          <p:cNvSpPr/>
          <p:nvPr/>
        </p:nvSpPr>
        <p:spPr>
          <a:xfrm>
            <a:off x="5790338" y="1154213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Normalization</a:t>
            </a:r>
            <a:endParaRPr lang="en-SA" sz="1600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F1B31C7-2882-A0EE-185A-B2DBB62BC454}"/>
              </a:ext>
            </a:extLst>
          </p:cNvPr>
          <p:cNvSpPr/>
          <p:nvPr/>
        </p:nvSpPr>
        <p:spPr>
          <a:xfrm>
            <a:off x="8198006" y="674930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PCA </a:t>
            </a:r>
            <a:endParaRPr lang="en-SA" sz="16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E21463-B24D-A968-643E-D6395049F6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500404" y="859596"/>
            <a:ext cx="697602" cy="455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D4E69A1-1D82-F898-A756-ED235DD5A867}"/>
              </a:ext>
            </a:extLst>
          </p:cNvPr>
          <p:cNvSpPr/>
          <p:nvPr/>
        </p:nvSpPr>
        <p:spPr>
          <a:xfrm>
            <a:off x="8198006" y="1115575"/>
            <a:ext cx="221016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 </a:t>
            </a:r>
            <a:endParaRPr lang="en-SA" sz="1600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086C400-611A-C2FC-23A3-12FA88A9ED38}"/>
              </a:ext>
            </a:extLst>
          </p:cNvPr>
          <p:cNvSpPr/>
          <p:nvPr/>
        </p:nvSpPr>
        <p:spPr>
          <a:xfrm>
            <a:off x="8198006" y="1613008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GSEA</a:t>
            </a:r>
            <a:endParaRPr lang="en-SA" sz="16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B55631-2417-4CE0-DDB3-3F0A9E2345E0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4F68E4E-5969-3C90-58A7-14CB524F8931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489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10A2536-C749-664E-23C5-2ECEAB252BA9}"/>
              </a:ext>
            </a:extLst>
          </p:cNvPr>
          <p:cNvSpPr/>
          <p:nvPr/>
        </p:nvSpPr>
        <p:spPr>
          <a:xfrm>
            <a:off x="7500404" y="192017"/>
            <a:ext cx="1978877" cy="918438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EE4830-A366-9143-40B7-2646951B87FC}"/>
              </a:ext>
            </a:extLst>
          </p:cNvPr>
          <p:cNvSpPr/>
          <p:nvPr/>
        </p:nvSpPr>
        <p:spPr>
          <a:xfrm>
            <a:off x="1666525" y="1044262"/>
            <a:ext cx="5734841" cy="568746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4EEBEE-30DB-E861-3AA6-5620BFB2722D}"/>
              </a:ext>
            </a:extLst>
          </p:cNvPr>
          <p:cNvSpPr txBox="1"/>
          <p:nvPr/>
        </p:nvSpPr>
        <p:spPr>
          <a:xfrm>
            <a:off x="606261" y="185821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Differential Expression (DE) Analysis</a:t>
            </a:r>
          </a:p>
          <a:p>
            <a:endParaRPr lang="en-US" sz="1600" b="1" dirty="0">
              <a:solidFill>
                <a:srgbClr val="212121"/>
              </a:solidFill>
            </a:endParaRPr>
          </a:p>
        </p:txBody>
      </p:sp>
      <p:pic>
        <p:nvPicPr>
          <p:cNvPr id="62" name="Picture 4">
            <a:extLst>
              <a:ext uri="{FF2B5EF4-FFF2-40B4-BE49-F238E27FC236}">
                <a16:creationId xmlns:a16="http://schemas.microsoft.com/office/drawing/2014/main" id="{7279F7BE-6B99-5023-0829-6189CCE68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014" y="1154256"/>
            <a:ext cx="357910" cy="2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0A20D0-DD9D-FFE7-0F11-2DEDAB0CF654}"/>
              </a:ext>
            </a:extLst>
          </p:cNvPr>
          <p:cNvSpPr/>
          <p:nvPr/>
        </p:nvSpPr>
        <p:spPr>
          <a:xfrm>
            <a:off x="7426244" y="1112520"/>
            <a:ext cx="757220" cy="114064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ED25EA-E4E1-ACD3-5508-58CBD3A739A6}"/>
              </a:ext>
            </a:extLst>
          </p:cNvPr>
          <p:cNvSpPr/>
          <p:nvPr/>
        </p:nvSpPr>
        <p:spPr>
          <a:xfrm>
            <a:off x="7504752" y="1228434"/>
            <a:ext cx="223822" cy="6597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161061-1037-C4B3-6B78-2A02A186C20D}"/>
              </a:ext>
            </a:extLst>
          </p:cNvPr>
          <p:cNvSpPr/>
          <p:nvPr/>
        </p:nvSpPr>
        <p:spPr>
          <a:xfrm>
            <a:off x="7478068" y="1505872"/>
            <a:ext cx="2001213" cy="47644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A85FE-4E3E-A354-E3AD-B4ABD8F490A0}"/>
              </a:ext>
            </a:extLst>
          </p:cNvPr>
          <p:cNvSpPr/>
          <p:nvPr/>
        </p:nvSpPr>
        <p:spPr>
          <a:xfrm>
            <a:off x="7492771" y="1340088"/>
            <a:ext cx="407453" cy="16723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80086D-F20D-D408-3E58-D6124018BB81}"/>
              </a:ext>
            </a:extLst>
          </p:cNvPr>
          <p:cNvCxnSpPr>
            <a:cxnSpLocks/>
          </p:cNvCxnSpPr>
          <p:nvPr/>
        </p:nvCxnSpPr>
        <p:spPr>
          <a:xfrm>
            <a:off x="2365002" y="2688189"/>
            <a:ext cx="473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7E9065-4812-F2BC-25A2-DE441974C6F2}"/>
              </a:ext>
            </a:extLst>
          </p:cNvPr>
          <p:cNvSpPr/>
          <p:nvPr/>
        </p:nvSpPr>
        <p:spPr>
          <a:xfrm>
            <a:off x="2863860" y="2503523"/>
            <a:ext cx="1939307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Shrinkage of log2FC</a:t>
            </a:r>
            <a:endParaRPr lang="en-SA" sz="1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0F93604-E399-A5E4-D5E8-DF6606CF0A76}"/>
              </a:ext>
            </a:extLst>
          </p:cNvPr>
          <p:cNvSpPr/>
          <p:nvPr/>
        </p:nvSpPr>
        <p:spPr>
          <a:xfrm>
            <a:off x="903556" y="2503523"/>
            <a:ext cx="1461446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Modelling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745623-0AE9-E39E-8FD9-5AA807FD220B}"/>
              </a:ext>
            </a:extLst>
          </p:cNvPr>
          <p:cNvCxnSpPr>
            <a:cxnSpLocks/>
          </p:cNvCxnSpPr>
          <p:nvPr/>
        </p:nvCxnSpPr>
        <p:spPr>
          <a:xfrm>
            <a:off x="4803167" y="2674032"/>
            <a:ext cx="473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959A7FB-BBA2-37B9-531A-6B59A40EA9AB}"/>
              </a:ext>
            </a:extLst>
          </p:cNvPr>
          <p:cNvSpPr/>
          <p:nvPr/>
        </p:nvSpPr>
        <p:spPr>
          <a:xfrm>
            <a:off x="5302025" y="2503523"/>
            <a:ext cx="1284513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</a:t>
            </a:r>
            <a:endParaRPr lang="en-SA" sz="16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0DEDEA-13B9-66B7-B38E-385B4C2EB34F}"/>
              </a:ext>
            </a:extLst>
          </p:cNvPr>
          <p:cNvCxnSpPr>
            <a:cxnSpLocks/>
          </p:cNvCxnSpPr>
          <p:nvPr/>
        </p:nvCxnSpPr>
        <p:spPr>
          <a:xfrm flipV="1">
            <a:off x="6586538" y="2442986"/>
            <a:ext cx="471487" cy="24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555EC3-A38C-9B0C-591B-9E4B5D03BB6D}"/>
              </a:ext>
            </a:extLst>
          </p:cNvPr>
          <p:cNvCxnSpPr>
            <a:cxnSpLocks/>
          </p:cNvCxnSpPr>
          <p:nvPr/>
        </p:nvCxnSpPr>
        <p:spPr>
          <a:xfrm>
            <a:off x="6584312" y="2693715"/>
            <a:ext cx="473713" cy="195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94C2C00-5819-4DF8-934F-705DDF2822D8}"/>
              </a:ext>
            </a:extLst>
          </p:cNvPr>
          <p:cNvSpPr/>
          <p:nvPr/>
        </p:nvSpPr>
        <p:spPr>
          <a:xfrm>
            <a:off x="7058025" y="2271770"/>
            <a:ext cx="928749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Wald</a:t>
            </a:r>
            <a:endParaRPr lang="en-SA" sz="16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89F382F-086C-AC0C-05EA-9B16FE697DB3}"/>
              </a:ext>
            </a:extLst>
          </p:cNvPr>
          <p:cNvSpPr/>
          <p:nvPr/>
        </p:nvSpPr>
        <p:spPr>
          <a:xfrm>
            <a:off x="7058025" y="2744633"/>
            <a:ext cx="2548702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Likelihood ration test (LRT)</a:t>
            </a:r>
            <a:endParaRPr lang="en-SA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4BDE9F-35B2-3CE2-1C6A-064DAEB5C607}"/>
              </a:ext>
            </a:extLst>
          </p:cNvPr>
          <p:cNvSpPr/>
          <p:nvPr/>
        </p:nvSpPr>
        <p:spPr>
          <a:xfrm>
            <a:off x="2434604" y="2148100"/>
            <a:ext cx="7852396" cy="1135530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0B381-C7F5-402C-90B9-7A6B8C6B37AC}"/>
              </a:ext>
            </a:extLst>
          </p:cNvPr>
          <p:cNvSpPr txBox="1"/>
          <p:nvPr/>
        </p:nvSpPr>
        <p:spPr>
          <a:xfrm>
            <a:off x="584597" y="3596469"/>
            <a:ext cx="1102280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S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dds_f &lt;- DESeqDataSetFromMatrix(countData=GSE198256_count, colData=Factors_GSE198256, design=~Group)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94F03F-BCC6-DF41-F49F-99B48EB2A111}"/>
              </a:ext>
            </a:extLst>
          </p:cNvPr>
          <p:cNvSpPr txBox="1"/>
          <p:nvPr/>
        </p:nvSpPr>
        <p:spPr>
          <a:xfrm>
            <a:off x="584597" y="3104026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Design formula: 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8310B8-1E02-FDD0-B1B8-F0712D2E0D0B}"/>
              </a:ext>
            </a:extLst>
          </p:cNvPr>
          <p:cNvSpPr txBox="1"/>
          <p:nvPr/>
        </p:nvSpPr>
        <p:spPr>
          <a:xfrm>
            <a:off x="1898876" y="4151142"/>
            <a:ext cx="93708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 that DESeq2 will test the effect of the </a:t>
            </a:r>
            <a:r>
              <a:rPr lang="en-US" sz="1400" b="1" dirty="0"/>
              <a:t>Group</a:t>
            </a:r>
            <a:r>
              <a:rPr lang="en-US" sz="1400" dirty="0"/>
              <a:t> for differential expression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9B23FD-B6CD-9C8B-EC04-7CF87EC55719}"/>
              </a:ext>
            </a:extLst>
          </p:cNvPr>
          <p:cNvSpPr txBox="1"/>
          <p:nvPr/>
        </p:nvSpPr>
        <p:spPr>
          <a:xfrm>
            <a:off x="11010223" y="1154451"/>
            <a:ext cx="717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DESeq2</a:t>
            </a:r>
            <a:endParaRPr lang="en-S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D18663-ED76-F0BF-ECD8-AE1CB2832D18}"/>
              </a:ext>
            </a:extLst>
          </p:cNvPr>
          <p:cNvSpPr txBox="1"/>
          <p:nvPr/>
        </p:nvSpPr>
        <p:spPr>
          <a:xfrm>
            <a:off x="582972" y="5321372"/>
            <a:ext cx="1102280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GSE198256_DESeq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DESeq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dds_f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A36450-2F60-6B48-3DA0-2050736814FB}"/>
              </a:ext>
            </a:extLst>
          </p:cNvPr>
          <p:cNvSpPr txBox="1"/>
          <p:nvPr/>
        </p:nvSpPr>
        <p:spPr>
          <a:xfrm>
            <a:off x="582971" y="4884452"/>
            <a:ext cx="9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Differential expression analysis based on the Negative Binomial Distribution: 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569401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726E3F63-7542-04F8-FCEF-E69309A93F9E}"/>
              </a:ext>
            </a:extLst>
          </p:cNvPr>
          <p:cNvSpPr/>
          <p:nvPr/>
        </p:nvSpPr>
        <p:spPr>
          <a:xfrm>
            <a:off x="417781" y="3048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D6803-DC87-AA27-F92C-E56F4E610CF0}"/>
              </a:ext>
            </a:extLst>
          </p:cNvPr>
          <p:cNvSpPr txBox="1"/>
          <p:nvPr/>
        </p:nvSpPr>
        <p:spPr>
          <a:xfrm>
            <a:off x="1097231" y="374134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ipeline for RNA-seq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(e.g., JCI dataset: GSE198256)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D8140E-8CA9-B75E-4F5B-7956AF74B6D7}"/>
              </a:ext>
            </a:extLst>
          </p:cNvPr>
          <p:cNvCxnSpPr>
            <a:cxnSpLocks/>
          </p:cNvCxnSpPr>
          <p:nvPr/>
        </p:nvCxnSpPr>
        <p:spPr>
          <a:xfrm>
            <a:off x="3204673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D5EC306-A4A0-E602-EC25-6862B687C7DF}"/>
              </a:ext>
            </a:extLst>
          </p:cNvPr>
          <p:cNvSpPr/>
          <p:nvPr/>
        </p:nvSpPr>
        <p:spPr>
          <a:xfrm>
            <a:off x="3703531" y="1140056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QC: exploratory </a:t>
            </a:r>
            <a:endParaRPr lang="en-SA" sz="16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D02A65D-C47F-057A-1FDF-37B5468C8733}"/>
              </a:ext>
            </a:extLst>
          </p:cNvPr>
          <p:cNvSpPr/>
          <p:nvPr/>
        </p:nvSpPr>
        <p:spPr>
          <a:xfrm>
            <a:off x="1743227" y="1140056"/>
            <a:ext cx="146144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Quantification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3F5BA1E-1B4E-004F-79BB-812E92AD085D}"/>
              </a:ext>
            </a:extLst>
          </p:cNvPr>
          <p:cNvCxnSpPr>
            <a:cxnSpLocks/>
          </p:cNvCxnSpPr>
          <p:nvPr/>
        </p:nvCxnSpPr>
        <p:spPr>
          <a:xfrm>
            <a:off x="5291480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DBD5F7A-CBEA-9269-2B07-26C165C0942E}"/>
              </a:ext>
            </a:extLst>
          </p:cNvPr>
          <p:cNvSpPr/>
          <p:nvPr/>
        </p:nvSpPr>
        <p:spPr>
          <a:xfrm>
            <a:off x="5790338" y="1154213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Normalization</a:t>
            </a:r>
            <a:endParaRPr lang="en-SA" sz="1600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F1B31C7-2882-A0EE-185A-B2DBB62BC454}"/>
              </a:ext>
            </a:extLst>
          </p:cNvPr>
          <p:cNvSpPr/>
          <p:nvPr/>
        </p:nvSpPr>
        <p:spPr>
          <a:xfrm>
            <a:off x="8198006" y="674930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PCA </a:t>
            </a:r>
            <a:endParaRPr lang="en-SA" sz="16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E21463-B24D-A968-643E-D6395049F6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500404" y="859596"/>
            <a:ext cx="697602" cy="455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D4E69A1-1D82-F898-A756-ED235DD5A867}"/>
              </a:ext>
            </a:extLst>
          </p:cNvPr>
          <p:cNvSpPr/>
          <p:nvPr/>
        </p:nvSpPr>
        <p:spPr>
          <a:xfrm>
            <a:off x="8198006" y="1115575"/>
            <a:ext cx="221016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 </a:t>
            </a:r>
            <a:endParaRPr lang="en-SA" sz="1600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086C400-611A-C2FC-23A3-12FA88A9ED38}"/>
              </a:ext>
            </a:extLst>
          </p:cNvPr>
          <p:cNvSpPr/>
          <p:nvPr/>
        </p:nvSpPr>
        <p:spPr>
          <a:xfrm>
            <a:off x="8198006" y="1613008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GSEA</a:t>
            </a:r>
            <a:endParaRPr lang="en-SA" sz="16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B55631-2417-4CE0-DDB3-3F0A9E2345E0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4F68E4E-5969-3C90-58A7-14CB524F8931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489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10A2536-C749-664E-23C5-2ECEAB252BA9}"/>
              </a:ext>
            </a:extLst>
          </p:cNvPr>
          <p:cNvSpPr/>
          <p:nvPr/>
        </p:nvSpPr>
        <p:spPr>
          <a:xfrm>
            <a:off x="7500404" y="192017"/>
            <a:ext cx="1978877" cy="918438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EE4830-A366-9143-40B7-2646951B87FC}"/>
              </a:ext>
            </a:extLst>
          </p:cNvPr>
          <p:cNvSpPr/>
          <p:nvPr/>
        </p:nvSpPr>
        <p:spPr>
          <a:xfrm>
            <a:off x="1666525" y="1044262"/>
            <a:ext cx="5734841" cy="568746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4EEBEE-30DB-E861-3AA6-5620BFB2722D}"/>
              </a:ext>
            </a:extLst>
          </p:cNvPr>
          <p:cNvSpPr txBox="1"/>
          <p:nvPr/>
        </p:nvSpPr>
        <p:spPr>
          <a:xfrm>
            <a:off x="606261" y="185821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Differential Expression (DE) Analysis</a:t>
            </a:r>
          </a:p>
          <a:p>
            <a:endParaRPr lang="en-US" sz="1600" b="1" dirty="0">
              <a:solidFill>
                <a:srgbClr val="212121"/>
              </a:solidFill>
            </a:endParaRPr>
          </a:p>
        </p:txBody>
      </p:sp>
      <p:pic>
        <p:nvPicPr>
          <p:cNvPr id="62" name="Picture 4">
            <a:extLst>
              <a:ext uri="{FF2B5EF4-FFF2-40B4-BE49-F238E27FC236}">
                <a16:creationId xmlns:a16="http://schemas.microsoft.com/office/drawing/2014/main" id="{7279F7BE-6B99-5023-0829-6189CCE68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014" y="1154256"/>
            <a:ext cx="357910" cy="2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0A20D0-DD9D-FFE7-0F11-2DEDAB0CF654}"/>
              </a:ext>
            </a:extLst>
          </p:cNvPr>
          <p:cNvSpPr/>
          <p:nvPr/>
        </p:nvSpPr>
        <p:spPr>
          <a:xfrm>
            <a:off x="7426244" y="1112520"/>
            <a:ext cx="757220" cy="114064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ED25EA-E4E1-ACD3-5508-58CBD3A739A6}"/>
              </a:ext>
            </a:extLst>
          </p:cNvPr>
          <p:cNvSpPr/>
          <p:nvPr/>
        </p:nvSpPr>
        <p:spPr>
          <a:xfrm>
            <a:off x="7504752" y="1228434"/>
            <a:ext cx="223822" cy="6597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161061-1037-C4B3-6B78-2A02A186C20D}"/>
              </a:ext>
            </a:extLst>
          </p:cNvPr>
          <p:cNvSpPr/>
          <p:nvPr/>
        </p:nvSpPr>
        <p:spPr>
          <a:xfrm>
            <a:off x="7478068" y="1505872"/>
            <a:ext cx="2001213" cy="47644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A85FE-4E3E-A354-E3AD-B4ABD8F490A0}"/>
              </a:ext>
            </a:extLst>
          </p:cNvPr>
          <p:cNvSpPr/>
          <p:nvPr/>
        </p:nvSpPr>
        <p:spPr>
          <a:xfrm>
            <a:off x="7492771" y="1340088"/>
            <a:ext cx="407453" cy="16723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80086D-F20D-D408-3E58-D6124018BB81}"/>
              </a:ext>
            </a:extLst>
          </p:cNvPr>
          <p:cNvCxnSpPr>
            <a:cxnSpLocks/>
          </p:cNvCxnSpPr>
          <p:nvPr/>
        </p:nvCxnSpPr>
        <p:spPr>
          <a:xfrm>
            <a:off x="2365002" y="2688189"/>
            <a:ext cx="473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7E9065-4812-F2BC-25A2-DE441974C6F2}"/>
              </a:ext>
            </a:extLst>
          </p:cNvPr>
          <p:cNvSpPr/>
          <p:nvPr/>
        </p:nvSpPr>
        <p:spPr>
          <a:xfrm>
            <a:off x="2863860" y="2503523"/>
            <a:ext cx="1939307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Shrinkage of log2FC</a:t>
            </a:r>
            <a:endParaRPr lang="en-SA" sz="1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0F93604-E399-A5E4-D5E8-DF6606CF0A76}"/>
              </a:ext>
            </a:extLst>
          </p:cNvPr>
          <p:cNvSpPr/>
          <p:nvPr/>
        </p:nvSpPr>
        <p:spPr>
          <a:xfrm>
            <a:off x="903556" y="2503523"/>
            <a:ext cx="1461446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Modelling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745623-0AE9-E39E-8FD9-5AA807FD220B}"/>
              </a:ext>
            </a:extLst>
          </p:cNvPr>
          <p:cNvCxnSpPr>
            <a:cxnSpLocks/>
          </p:cNvCxnSpPr>
          <p:nvPr/>
        </p:nvCxnSpPr>
        <p:spPr>
          <a:xfrm>
            <a:off x="4803167" y="2674032"/>
            <a:ext cx="473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959A7FB-BBA2-37B9-531A-6B59A40EA9AB}"/>
              </a:ext>
            </a:extLst>
          </p:cNvPr>
          <p:cNvSpPr/>
          <p:nvPr/>
        </p:nvSpPr>
        <p:spPr>
          <a:xfrm>
            <a:off x="5302025" y="2503523"/>
            <a:ext cx="1284513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</a:t>
            </a:r>
            <a:endParaRPr lang="en-SA" sz="16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0DEDEA-13B9-66B7-B38E-385B4C2EB34F}"/>
              </a:ext>
            </a:extLst>
          </p:cNvPr>
          <p:cNvCxnSpPr>
            <a:cxnSpLocks/>
          </p:cNvCxnSpPr>
          <p:nvPr/>
        </p:nvCxnSpPr>
        <p:spPr>
          <a:xfrm flipV="1">
            <a:off x="6586538" y="2442986"/>
            <a:ext cx="471487" cy="24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555EC3-A38C-9B0C-591B-9E4B5D03BB6D}"/>
              </a:ext>
            </a:extLst>
          </p:cNvPr>
          <p:cNvCxnSpPr>
            <a:cxnSpLocks/>
          </p:cNvCxnSpPr>
          <p:nvPr/>
        </p:nvCxnSpPr>
        <p:spPr>
          <a:xfrm>
            <a:off x="6584312" y="2693715"/>
            <a:ext cx="473713" cy="195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94C2C00-5819-4DF8-934F-705DDF2822D8}"/>
              </a:ext>
            </a:extLst>
          </p:cNvPr>
          <p:cNvSpPr/>
          <p:nvPr/>
        </p:nvSpPr>
        <p:spPr>
          <a:xfrm>
            <a:off x="7058025" y="2271770"/>
            <a:ext cx="928749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Wald</a:t>
            </a:r>
            <a:endParaRPr lang="en-SA" sz="16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89F382F-086C-AC0C-05EA-9B16FE697DB3}"/>
              </a:ext>
            </a:extLst>
          </p:cNvPr>
          <p:cNvSpPr/>
          <p:nvPr/>
        </p:nvSpPr>
        <p:spPr>
          <a:xfrm>
            <a:off x="7058025" y="2744633"/>
            <a:ext cx="2548702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Likelihood ration test (LRT)</a:t>
            </a:r>
            <a:endParaRPr lang="en-SA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4BDE9F-35B2-3CE2-1C6A-064DAEB5C607}"/>
              </a:ext>
            </a:extLst>
          </p:cNvPr>
          <p:cNvSpPr/>
          <p:nvPr/>
        </p:nvSpPr>
        <p:spPr>
          <a:xfrm>
            <a:off x="4828044" y="2148100"/>
            <a:ext cx="5458955" cy="1135530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2BF02-D596-730F-1E97-B01AEDE30D87}"/>
              </a:ext>
            </a:extLst>
          </p:cNvPr>
          <p:cNvSpPr/>
          <p:nvPr/>
        </p:nvSpPr>
        <p:spPr>
          <a:xfrm>
            <a:off x="663395" y="2246239"/>
            <a:ext cx="1728978" cy="82879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EBB4D-CDE3-CF8E-3737-955B73B60B9B}"/>
              </a:ext>
            </a:extLst>
          </p:cNvPr>
          <p:cNvSpPr txBox="1"/>
          <p:nvPr/>
        </p:nvSpPr>
        <p:spPr>
          <a:xfrm>
            <a:off x="11010223" y="1154451"/>
            <a:ext cx="717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DESeq2</a:t>
            </a:r>
            <a:endParaRPr lang="en-S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813AC-A029-7F93-5ADA-3056BE70AC52}"/>
              </a:ext>
            </a:extLst>
          </p:cNvPr>
          <p:cNvSpPr txBox="1"/>
          <p:nvPr/>
        </p:nvSpPr>
        <p:spPr>
          <a:xfrm>
            <a:off x="526860" y="3245541"/>
            <a:ext cx="467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33333"/>
                </a:solidFill>
                <a:effectLst/>
              </a:rPr>
              <a:t>Estimate dispersio</a:t>
            </a:r>
            <a:r>
              <a:rPr lang="en-US" sz="1600" b="1" dirty="0">
                <a:solidFill>
                  <a:srgbClr val="333333"/>
                </a:solidFill>
              </a:rPr>
              <a:t>n </a:t>
            </a:r>
            <a:r>
              <a:rPr lang="en-US" sz="1600" dirty="0">
                <a:solidFill>
                  <a:srgbClr val="333333"/>
                </a:solidFill>
              </a:rPr>
              <a:t>for each gene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33333"/>
                </a:solidFill>
              </a:rPr>
              <a:t>Fitting curve </a:t>
            </a:r>
            <a:r>
              <a:rPr lang="en-US" sz="1600" dirty="0">
                <a:solidFill>
                  <a:srgbClr val="333333"/>
                </a:solidFill>
              </a:rPr>
              <a:t>to gene-wise dispersion estimates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33333"/>
                </a:solidFill>
              </a:rPr>
              <a:t>Shrinkage of dispersion  </a:t>
            </a:r>
            <a:endParaRPr lang="en-SA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60CB96-CE15-F4DE-A009-539B8E68E4A0}"/>
              </a:ext>
            </a:extLst>
          </p:cNvPr>
          <p:cNvSpPr txBox="1"/>
          <p:nvPr/>
        </p:nvSpPr>
        <p:spPr>
          <a:xfrm>
            <a:off x="4496745" y="4949524"/>
            <a:ext cx="19178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“Higher dispersion at low mean expression!”</a:t>
            </a:r>
            <a:endParaRPr lang="en-SA" sz="1400" dirty="0">
              <a:solidFill>
                <a:schemeClr val="accent5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400E1B-1078-C06A-0C4D-5C29AAF4E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58" y="4151112"/>
            <a:ext cx="4263487" cy="23089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3B598AF-AD82-CA2B-6127-B276C2A5B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316" y="3286462"/>
            <a:ext cx="2883946" cy="15618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7092EBB-3123-A553-C3B2-334C52D97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5316" y="5032812"/>
            <a:ext cx="2883946" cy="1561852"/>
          </a:xfrm>
          <a:prstGeom prst="rect">
            <a:avLst/>
          </a:prstGeom>
        </p:spPr>
      </p:pic>
      <p:sp>
        <p:nvSpPr>
          <p:cNvPr id="31" name="Curved Left Arrow 30">
            <a:extLst>
              <a:ext uri="{FF2B5EF4-FFF2-40B4-BE49-F238E27FC236}">
                <a16:creationId xmlns:a16="http://schemas.microsoft.com/office/drawing/2014/main" id="{08FCE3ED-5981-12D4-47DF-C9DEA8BFAE78}"/>
              </a:ext>
            </a:extLst>
          </p:cNvPr>
          <p:cNvSpPr/>
          <p:nvPr/>
        </p:nvSpPr>
        <p:spPr>
          <a:xfrm>
            <a:off x="10121606" y="4332281"/>
            <a:ext cx="654572" cy="1139685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67C6CF-79E1-F99C-6C50-76629804C407}"/>
              </a:ext>
            </a:extLst>
          </p:cNvPr>
          <p:cNvSpPr txBox="1"/>
          <p:nvPr/>
        </p:nvSpPr>
        <p:spPr>
          <a:xfrm>
            <a:off x="10860969" y="4571147"/>
            <a:ext cx="883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Shrinkage of log2FC</a:t>
            </a:r>
            <a:endParaRPr lang="en-SA" sz="1200" dirty="0"/>
          </a:p>
        </p:txBody>
      </p:sp>
    </p:spTree>
    <p:extLst>
      <p:ext uri="{BB962C8B-B14F-4D97-AF65-F5344CB8AC3E}">
        <p14:creationId xmlns:p14="http://schemas.microsoft.com/office/powerpoint/2010/main" val="3847684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726E3F63-7542-04F8-FCEF-E69309A93F9E}"/>
              </a:ext>
            </a:extLst>
          </p:cNvPr>
          <p:cNvSpPr/>
          <p:nvPr/>
        </p:nvSpPr>
        <p:spPr>
          <a:xfrm>
            <a:off x="417781" y="3048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D6803-DC87-AA27-F92C-E56F4E610CF0}"/>
              </a:ext>
            </a:extLst>
          </p:cNvPr>
          <p:cNvSpPr txBox="1"/>
          <p:nvPr/>
        </p:nvSpPr>
        <p:spPr>
          <a:xfrm>
            <a:off x="1097231" y="374134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ipeline for RNA-seq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(e.g., JCI dataset: GSE198256)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D8140E-8CA9-B75E-4F5B-7956AF74B6D7}"/>
              </a:ext>
            </a:extLst>
          </p:cNvPr>
          <p:cNvCxnSpPr>
            <a:cxnSpLocks/>
          </p:cNvCxnSpPr>
          <p:nvPr/>
        </p:nvCxnSpPr>
        <p:spPr>
          <a:xfrm>
            <a:off x="3204673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D5EC306-A4A0-E602-EC25-6862B687C7DF}"/>
              </a:ext>
            </a:extLst>
          </p:cNvPr>
          <p:cNvSpPr/>
          <p:nvPr/>
        </p:nvSpPr>
        <p:spPr>
          <a:xfrm>
            <a:off x="3703531" y="1140056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QC: exploratory </a:t>
            </a:r>
            <a:endParaRPr lang="en-SA" sz="16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D02A65D-C47F-057A-1FDF-37B5468C8733}"/>
              </a:ext>
            </a:extLst>
          </p:cNvPr>
          <p:cNvSpPr/>
          <p:nvPr/>
        </p:nvSpPr>
        <p:spPr>
          <a:xfrm>
            <a:off x="1743227" y="1140056"/>
            <a:ext cx="146144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Quantification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3F5BA1E-1B4E-004F-79BB-812E92AD085D}"/>
              </a:ext>
            </a:extLst>
          </p:cNvPr>
          <p:cNvCxnSpPr>
            <a:cxnSpLocks/>
          </p:cNvCxnSpPr>
          <p:nvPr/>
        </p:nvCxnSpPr>
        <p:spPr>
          <a:xfrm>
            <a:off x="5291480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DBD5F7A-CBEA-9269-2B07-26C165C0942E}"/>
              </a:ext>
            </a:extLst>
          </p:cNvPr>
          <p:cNvSpPr/>
          <p:nvPr/>
        </p:nvSpPr>
        <p:spPr>
          <a:xfrm>
            <a:off x="5790338" y="1154213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Normalization</a:t>
            </a:r>
            <a:endParaRPr lang="en-SA" sz="1600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F1B31C7-2882-A0EE-185A-B2DBB62BC454}"/>
              </a:ext>
            </a:extLst>
          </p:cNvPr>
          <p:cNvSpPr/>
          <p:nvPr/>
        </p:nvSpPr>
        <p:spPr>
          <a:xfrm>
            <a:off x="8198006" y="674930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PCA </a:t>
            </a:r>
            <a:endParaRPr lang="en-SA" sz="16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E21463-B24D-A968-643E-D6395049F6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500404" y="859596"/>
            <a:ext cx="697602" cy="455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D4E69A1-1D82-F898-A756-ED235DD5A867}"/>
              </a:ext>
            </a:extLst>
          </p:cNvPr>
          <p:cNvSpPr/>
          <p:nvPr/>
        </p:nvSpPr>
        <p:spPr>
          <a:xfrm>
            <a:off x="8198006" y="1115575"/>
            <a:ext cx="221016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 </a:t>
            </a:r>
            <a:endParaRPr lang="en-SA" sz="1600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086C400-611A-C2FC-23A3-12FA88A9ED38}"/>
              </a:ext>
            </a:extLst>
          </p:cNvPr>
          <p:cNvSpPr/>
          <p:nvPr/>
        </p:nvSpPr>
        <p:spPr>
          <a:xfrm>
            <a:off x="8198006" y="1613008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GSEA</a:t>
            </a:r>
            <a:endParaRPr lang="en-SA" sz="16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B55631-2417-4CE0-DDB3-3F0A9E2345E0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4F68E4E-5969-3C90-58A7-14CB524F8931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489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10A2536-C749-664E-23C5-2ECEAB252BA9}"/>
              </a:ext>
            </a:extLst>
          </p:cNvPr>
          <p:cNvSpPr/>
          <p:nvPr/>
        </p:nvSpPr>
        <p:spPr>
          <a:xfrm>
            <a:off x="7500404" y="192017"/>
            <a:ext cx="1978877" cy="918438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EE4830-A366-9143-40B7-2646951B87FC}"/>
              </a:ext>
            </a:extLst>
          </p:cNvPr>
          <p:cNvSpPr/>
          <p:nvPr/>
        </p:nvSpPr>
        <p:spPr>
          <a:xfrm>
            <a:off x="1666525" y="1044262"/>
            <a:ext cx="5734841" cy="568746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4EEBEE-30DB-E861-3AA6-5620BFB2722D}"/>
              </a:ext>
            </a:extLst>
          </p:cNvPr>
          <p:cNvSpPr txBox="1"/>
          <p:nvPr/>
        </p:nvSpPr>
        <p:spPr>
          <a:xfrm>
            <a:off x="606261" y="185821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Differential Expression (DE) Analysis</a:t>
            </a:r>
          </a:p>
          <a:p>
            <a:endParaRPr lang="en-US" sz="1600" b="1" dirty="0">
              <a:solidFill>
                <a:srgbClr val="212121"/>
              </a:solidFill>
            </a:endParaRPr>
          </a:p>
        </p:txBody>
      </p:sp>
      <p:pic>
        <p:nvPicPr>
          <p:cNvPr id="62" name="Picture 4">
            <a:extLst>
              <a:ext uri="{FF2B5EF4-FFF2-40B4-BE49-F238E27FC236}">
                <a16:creationId xmlns:a16="http://schemas.microsoft.com/office/drawing/2014/main" id="{7279F7BE-6B99-5023-0829-6189CCE68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014" y="1154256"/>
            <a:ext cx="357910" cy="2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0A20D0-DD9D-FFE7-0F11-2DEDAB0CF654}"/>
              </a:ext>
            </a:extLst>
          </p:cNvPr>
          <p:cNvSpPr/>
          <p:nvPr/>
        </p:nvSpPr>
        <p:spPr>
          <a:xfrm>
            <a:off x="7426244" y="1112520"/>
            <a:ext cx="757220" cy="114064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ED25EA-E4E1-ACD3-5508-58CBD3A739A6}"/>
              </a:ext>
            </a:extLst>
          </p:cNvPr>
          <p:cNvSpPr/>
          <p:nvPr/>
        </p:nvSpPr>
        <p:spPr>
          <a:xfrm>
            <a:off x="7504752" y="1228434"/>
            <a:ext cx="223822" cy="6597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161061-1037-C4B3-6B78-2A02A186C20D}"/>
              </a:ext>
            </a:extLst>
          </p:cNvPr>
          <p:cNvSpPr/>
          <p:nvPr/>
        </p:nvSpPr>
        <p:spPr>
          <a:xfrm>
            <a:off x="7478068" y="1505872"/>
            <a:ext cx="2001213" cy="47644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A85FE-4E3E-A354-E3AD-B4ABD8F490A0}"/>
              </a:ext>
            </a:extLst>
          </p:cNvPr>
          <p:cNvSpPr/>
          <p:nvPr/>
        </p:nvSpPr>
        <p:spPr>
          <a:xfrm>
            <a:off x="7492771" y="1340088"/>
            <a:ext cx="407453" cy="16723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80086D-F20D-D408-3E58-D6124018BB81}"/>
              </a:ext>
            </a:extLst>
          </p:cNvPr>
          <p:cNvCxnSpPr>
            <a:cxnSpLocks/>
          </p:cNvCxnSpPr>
          <p:nvPr/>
        </p:nvCxnSpPr>
        <p:spPr>
          <a:xfrm>
            <a:off x="2365002" y="2688189"/>
            <a:ext cx="473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7E9065-4812-F2BC-25A2-DE441974C6F2}"/>
              </a:ext>
            </a:extLst>
          </p:cNvPr>
          <p:cNvSpPr/>
          <p:nvPr/>
        </p:nvSpPr>
        <p:spPr>
          <a:xfrm>
            <a:off x="2863860" y="2503523"/>
            <a:ext cx="1939307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Shrinkage of log2FC</a:t>
            </a:r>
            <a:endParaRPr lang="en-SA" sz="1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0F93604-E399-A5E4-D5E8-DF6606CF0A76}"/>
              </a:ext>
            </a:extLst>
          </p:cNvPr>
          <p:cNvSpPr/>
          <p:nvPr/>
        </p:nvSpPr>
        <p:spPr>
          <a:xfrm>
            <a:off x="903556" y="2503523"/>
            <a:ext cx="1461446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Modelling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745623-0AE9-E39E-8FD9-5AA807FD220B}"/>
              </a:ext>
            </a:extLst>
          </p:cNvPr>
          <p:cNvCxnSpPr>
            <a:cxnSpLocks/>
          </p:cNvCxnSpPr>
          <p:nvPr/>
        </p:nvCxnSpPr>
        <p:spPr>
          <a:xfrm>
            <a:off x="4803167" y="2674032"/>
            <a:ext cx="473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959A7FB-BBA2-37B9-531A-6B59A40EA9AB}"/>
              </a:ext>
            </a:extLst>
          </p:cNvPr>
          <p:cNvSpPr/>
          <p:nvPr/>
        </p:nvSpPr>
        <p:spPr>
          <a:xfrm>
            <a:off x="5302025" y="2503523"/>
            <a:ext cx="1284513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</a:t>
            </a:r>
            <a:endParaRPr lang="en-SA" sz="16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0DEDEA-13B9-66B7-B38E-385B4C2EB34F}"/>
              </a:ext>
            </a:extLst>
          </p:cNvPr>
          <p:cNvCxnSpPr>
            <a:cxnSpLocks/>
          </p:cNvCxnSpPr>
          <p:nvPr/>
        </p:nvCxnSpPr>
        <p:spPr>
          <a:xfrm flipV="1">
            <a:off x="6586538" y="2442986"/>
            <a:ext cx="471487" cy="24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555EC3-A38C-9B0C-591B-9E4B5D03BB6D}"/>
              </a:ext>
            </a:extLst>
          </p:cNvPr>
          <p:cNvCxnSpPr>
            <a:cxnSpLocks/>
          </p:cNvCxnSpPr>
          <p:nvPr/>
        </p:nvCxnSpPr>
        <p:spPr>
          <a:xfrm>
            <a:off x="6584312" y="2693715"/>
            <a:ext cx="473713" cy="195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94C2C00-5819-4DF8-934F-705DDF2822D8}"/>
              </a:ext>
            </a:extLst>
          </p:cNvPr>
          <p:cNvSpPr/>
          <p:nvPr/>
        </p:nvSpPr>
        <p:spPr>
          <a:xfrm>
            <a:off x="7058025" y="2271770"/>
            <a:ext cx="928749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Wald</a:t>
            </a:r>
            <a:endParaRPr lang="en-SA" sz="16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89F382F-086C-AC0C-05EA-9B16FE697DB3}"/>
              </a:ext>
            </a:extLst>
          </p:cNvPr>
          <p:cNvSpPr/>
          <p:nvPr/>
        </p:nvSpPr>
        <p:spPr>
          <a:xfrm>
            <a:off x="7058025" y="2744633"/>
            <a:ext cx="2548702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Likelihood ration test (LRT)</a:t>
            </a:r>
            <a:endParaRPr lang="en-SA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2BF02-D596-730F-1E97-B01AEDE30D87}"/>
              </a:ext>
            </a:extLst>
          </p:cNvPr>
          <p:cNvSpPr/>
          <p:nvPr/>
        </p:nvSpPr>
        <p:spPr>
          <a:xfrm>
            <a:off x="663395" y="2246239"/>
            <a:ext cx="4613752" cy="82879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EBB4D-CDE3-CF8E-3737-955B73B60B9B}"/>
              </a:ext>
            </a:extLst>
          </p:cNvPr>
          <p:cNvSpPr txBox="1"/>
          <p:nvPr/>
        </p:nvSpPr>
        <p:spPr>
          <a:xfrm>
            <a:off x="11010223" y="1154451"/>
            <a:ext cx="717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DESeq2</a:t>
            </a:r>
            <a:endParaRPr lang="en-S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D69A01-7471-0785-B01A-B5B0BB8CC822}"/>
              </a:ext>
            </a:extLst>
          </p:cNvPr>
          <p:cNvSpPr txBox="1"/>
          <p:nvPr/>
        </p:nvSpPr>
        <p:spPr>
          <a:xfrm>
            <a:off x="2863860" y="4512239"/>
            <a:ext cx="619646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GSE198256_DESeq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DESeq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dds_f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 = c("Wald", "LRT")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181F69-947C-8BAA-689F-EE2AB82057AA}"/>
              </a:ext>
            </a:extLst>
          </p:cNvPr>
          <p:cNvSpPr txBox="1"/>
          <p:nvPr/>
        </p:nvSpPr>
        <p:spPr>
          <a:xfrm>
            <a:off x="1666525" y="4014831"/>
            <a:ext cx="9023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Differential expression analysis based on the Negative Binomial Distribution </a:t>
            </a:r>
            <a:r>
              <a:rPr lang="en-US" dirty="0">
                <a:solidFill>
                  <a:schemeClr val="accent5"/>
                </a:solidFill>
              </a:rPr>
              <a:t>+ apply test </a:t>
            </a:r>
            <a:endParaRPr lang="en-SA" dirty="0">
              <a:solidFill>
                <a:schemeClr val="accent5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5AE1C3-9199-E803-7AD4-E0131B3CEFCC}"/>
              </a:ext>
            </a:extLst>
          </p:cNvPr>
          <p:cNvSpPr txBox="1"/>
          <p:nvPr/>
        </p:nvSpPr>
        <p:spPr>
          <a:xfrm>
            <a:off x="1163940" y="5483132"/>
            <a:ext cx="9252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Both are performed on parameters that have been estimated by maximum likelihood</a:t>
            </a:r>
            <a:endParaRPr lang="en-SA" b="1" dirty="0"/>
          </a:p>
        </p:txBody>
      </p:sp>
    </p:spTree>
    <p:extLst>
      <p:ext uri="{BB962C8B-B14F-4D97-AF65-F5344CB8AC3E}">
        <p14:creationId xmlns:p14="http://schemas.microsoft.com/office/powerpoint/2010/main" val="283720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726E3F63-7542-04F8-FCEF-E69309A93F9E}"/>
              </a:ext>
            </a:extLst>
          </p:cNvPr>
          <p:cNvSpPr/>
          <p:nvPr/>
        </p:nvSpPr>
        <p:spPr>
          <a:xfrm>
            <a:off x="417781" y="3048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D6803-DC87-AA27-F92C-E56F4E610CF0}"/>
              </a:ext>
            </a:extLst>
          </p:cNvPr>
          <p:cNvSpPr txBox="1"/>
          <p:nvPr/>
        </p:nvSpPr>
        <p:spPr>
          <a:xfrm>
            <a:off x="1097231" y="374134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ipeline for RNA-seq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(e.g., JCI dataset: GSE198256)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D8140E-8CA9-B75E-4F5B-7956AF74B6D7}"/>
              </a:ext>
            </a:extLst>
          </p:cNvPr>
          <p:cNvCxnSpPr>
            <a:cxnSpLocks/>
          </p:cNvCxnSpPr>
          <p:nvPr/>
        </p:nvCxnSpPr>
        <p:spPr>
          <a:xfrm>
            <a:off x="3204673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D5EC306-A4A0-E602-EC25-6862B687C7DF}"/>
              </a:ext>
            </a:extLst>
          </p:cNvPr>
          <p:cNvSpPr/>
          <p:nvPr/>
        </p:nvSpPr>
        <p:spPr>
          <a:xfrm>
            <a:off x="3703531" y="1140056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QC: exploratory </a:t>
            </a:r>
            <a:endParaRPr lang="en-SA" sz="16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D02A65D-C47F-057A-1FDF-37B5468C8733}"/>
              </a:ext>
            </a:extLst>
          </p:cNvPr>
          <p:cNvSpPr/>
          <p:nvPr/>
        </p:nvSpPr>
        <p:spPr>
          <a:xfrm>
            <a:off x="1743227" y="1140056"/>
            <a:ext cx="146144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Quantification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3F5BA1E-1B4E-004F-79BB-812E92AD085D}"/>
              </a:ext>
            </a:extLst>
          </p:cNvPr>
          <p:cNvCxnSpPr>
            <a:cxnSpLocks/>
          </p:cNvCxnSpPr>
          <p:nvPr/>
        </p:nvCxnSpPr>
        <p:spPr>
          <a:xfrm>
            <a:off x="5291480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DBD5F7A-CBEA-9269-2B07-26C165C0942E}"/>
              </a:ext>
            </a:extLst>
          </p:cNvPr>
          <p:cNvSpPr/>
          <p:nvPr/>
        </p:nvSpPr>
        <p:spPr>
          <a:xfrm>
            <a:off x="5790338" y="1154213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Normalization</a:t>
            </a:r>
            <a:endParaRPr lang="en-SA" sz="1600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F1B31C7-2882-A0EE-185A-B2DBB62BC454}"/>
              </a:ext>
            </a:extLst>
          </p:cNvPr>
          <p:cNvSpPr/>
          <p:nvPr/>
        </p:nvSpPr>
        <p:spPr>
          <a:xfrm>
            <a:off x="8198006" y="674930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PCA </a:t>
            </a:r>
            <a:endParaRPr lang="en-SA" sz="16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E21463-B24D-A968-643E-D6395049F6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500404" y="859596"/>
            <a:ext cx="697602" cy="455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D4E69A1-1D82-F898-A756-ED235DD5A867}"/>
              </a:ext>
            </a:extLst>
          </p:cNvPr>
          <p:cNvSpPr/>
          <p:nvPr/>
        </p:nvSpPr>
        <p:spPr>
          <a:xfrm>
            <a:off x="8198006" y="1115575"/>
            <a:ext cx="221016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 </a:t>
            </a:r>
            <a:endParaRPr lang="en-SA" sz="1600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086C400-611A-C2FC-23A3-12FA88A9ED38}"/>
              </a:ext>
            </a:extLst>
          </p:cNvPr>
          <p:cNvSpPr/>
          <p:nvPr/>
        </p:nvSpPr>
        <p:spPr>
          <a:xfrm>
            <a:off x="8198006" y="1613008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GSEA</a:t>
            </a:r>
            <a:endParaRPr lang="en-SA" sz="16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B55631-2417-4CE0-DDB3-3F0A9E2345E0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4F68E4E-5969-3C90-58A7-14CB524F8931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489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10A2536-C749-664E-23C5-2ECEAB252BA9}"/>
              </a:ext>
            </a:extLst>
          </p:cNvPr>
          <p:cNvSpPr/>
          <p:nvPr/>
        </p:nvSpPr>
        <p:spPr>
          <a:xfrm>
            <a:off x="7500404" y="192017"/>
            <a:ext cx="1978877" cy="918438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EE4830-A366-9143-40B7-2646951B87FC}"/>
              </a:ext>
            </a:extLst>
          </p:cNvPr>
          <p:cNvSpPr/>
          <p:nvPr/>
        </p:nvSpPr>
        <p:spPr>
          <a:xfrm>
            <a:off x="1666525" y="1044262"/>
            <a:ext cx="5734841" cy="568746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4EEBEE-30DB-E861-3AA6-5620BFB2722D}"/>
              </a:ext>
            </a:extLst>
          </p:cNvPr>
          <p:cNvSpPr txBox="1"/>
          <p:nvPr/>
        </p:nvSpPr>
        <p:spPr>
          <a:xfrm>
            <a:off x="606261" y="185821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Differential Expression (DE) Analysis</a:t>
            </a:r>
          </a:p>
          <a:p>
            <a:endParaRPr lang="en-US" sz="1600" b="1" dirty="0">
              <a:solidFill>
                <a:srgbClr val="212121"/>
              </a:solidFill>
            </a:endParaRPr>
          </a:p>
        </p:txBody>
      </p:sp>
      <p:pic>
        <p:nvPicPr>
          <p:cNvPr id="62" name="Picture 4">
            <a:extLst>
              <a:ext uri="{FF2B5EF4-FFF2-40B4-BE49-F238E27FC236}">
                <a16:creationId xmlns:a16="http://schemas.microsoft.com/office/drawing/2014/main" id="{7279F7BE-6B99-5023-0829-6189CCE68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014" y="1154256"/>
            <a:ext cx="357910" cy="2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0A20D0-DD9D-FFE7-0F11-2DEDAB0CF654}"/>
              </a:ext>
            </a:extLst>
          </p:cNvPr>
          <p:cNvSpPr/>
          <p:nvPr/>
        </p:nvSpPr>
        <p:spPr>
          <a:xfrm>
            <a:off x="7426244" y="1112520"/>
            <a:ext cx="757220" cy="114064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ED25EA-E4E1-ACD3-5508-58CBD3A739A6}"/>
              </a:ext>
            </a:extLst>
          </p:cNvPr>
          <p:cNvSpPr/>
          <p:nvPr/>
        </p:nvSpPr>
        <p:spPr>
          <a:xfrm>
            <a:off x="7504752" y="1228434"/>
            <a:ext cx="223822" cy="6597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161061-1037-C4B3-6B78-2A02A186C20D}"/>
              </a:ext>
            </a:extLst>
          </p:cNvPr>
          <p:cNvSpPr/>
          <p:nvPr/>
        </p:nvSpPr>
        <p:spPr>
          <a:xfrm>
            <a:off x="7478068" y="1505872"/>
            <a:ext cx="2001213" cy="47644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A85FE-4E3E-A354-E3AD-B4ABD8F490A0}"/>
              </a:ext>
            </a:extLst>
          </p:cNvPr>
          <p:cNvSpPr/>
          <p:nvPr/>
        </p:nvSpPr>
        <p:spPr>
          <a:xfrm>
            <a:off x="7492771" y="1340088"/>
            <a:ext cx="407453" cy="16723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80086D-F20D-D408-3E58-D6124018BB81}"/>
              </a:ext>
            </a:extLst>
          </p:cNvPr>
          <p:cNvCxnSpPr>
            <a:cxnSpLocks/>
          </p:cNvCxnSpPr>
          <p:nvPr/>
        </p:nvCxnSpPr>
        <p:spPr>
          <a:xfrm>
            <a:off x="2365002" y="2688189"/>
            <a:ext cx="473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7E9065-4812-F2BC-25A2-DE441974C6F2}"/>
              </a:ext>
            </a:extLst>
          </p:cNvPr>
          <p:cNvSpPr/>
          <p:nvPr/>
        </p:nvSpPr>
        <p:spPr>
          <a:xfrm>
            <a:off x="2863860" y="2503523"/>
            <a:ext cx="1939307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Shrinkage of log2FC</a:t>
            </a:r>
            <a:endParaRPr lang="en-SA" sz="1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0F93604-E399-A5E4-D5E8-DF6606CF0A76}"/>
              </a:ext>
            </a:extLst>
          </p:cNvPr>
          <p:cNvSpPr/>
          <p:nvPr/>
        </p:nvSpPr>
        <p:spPr>
          <a:xfrm>
            <a:off x="903556" y="2503523"/>
            <a:ext cx="1461446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Modelling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745623-0AE9-E39E-8FD9-5AA807FD220B}"/>
              </a:ext>
            </a:extLst>
          </p:cNvPr>
          <p:cNvCxnSpPr>
            <a:cxnSpLocks/>
          </p:cNvCxnSpPr>
          <p:nvPr/>
        </p:nvCxnSpPr>
        <p:spPr>
          <a:xfrm>
            <a:off x="4803167" y="2674032"/>
            <a:ext cx="473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959A7FB-BBA2-37B9-531A-6B59A40EA9AB}"/>
              </a:ext>
            </a:extLst>
          </p:cNvPr>
          <p:cNvSpPr/>
          <p:nvPr/>
        </p:nvSpPr>
        <p:spPr>
          <a:xfrm>
            <a:off x="5302025" y="2503523"/>
            <a:ext cx="1284513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</a:t>
            </a:r>
            <a:endParaRPr lang="en-SA" sz="16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0DEDEA-13B9-66B7-B38E-385B4C2EB34F}"/>
              </a:ext>
            </a:extLst>
          </p:cNvPr>
          <p:cNvCxnSpPr>
            <a:cxnSpLocks/>
          </p:cNvCxnSpPr>
          <p:nvPr/>
        </p:nvCxnSpPr>
        <p:spPr>
          <a:xfrm flipV="1">
            <a:off x="6586538" y="2442986"/>
            <a:ext cx="471487" cy="24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555EC3-A38C-9B0C-591B-9E4B5D03BB6D}"/>
              </a:ext>
            </a:extLst>
          </p:cNvPr>
          <p:cNvCxnSpPr>
            <a:cxnSpLocks/>
          </p:cNvCxnSpPr>
          <p:nvPr/>
        </p:nvCxnSpPr>
        <p:spPr>
          <a:xfrm>
            <a:off x="6584312" y="2693715"/>
            <a:ext cx="473713" cy="195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94C2C00-5819-4DF8-934F-705DDF2822D8}"/>
              </a:ext>
            </a:extLst>
          </p:cNvPr>
          <p:cNvSpPr/>
          <p:nvPr/>
        </p:nvSpPr>
        <p:spPr>
          <a:xfrm>
            <a:off x="7058025" y="2271770"/>
            <a:ext cx="928749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Wald</a:t>
            </a:r>
            <a:endParaRPr lang="en-SA" sz="16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89F382F-086C-AC0C-05EA-9B16FE697DB3}"/>
              </a:ext>
            </a:extLst>
          </p:cNvPr>
          <p:cNvSpPr/>
          <p:nvPr/>
        </p:nvSpPr>
        <p:spPr>
          <a:xfrm>
            <a:off x="7058025" y="2744633"/>
            <a:ext cx="2548702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Likelihood ration test (LRT)</a:t>
            </a:r>
            <a:endParaRPr lang="en-SA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4BDE9F-35B2-3CE2-1C6A-064DAEB5C607}"/>
              </a:ext>
            </a:extLst>
          </p:cNvPr>
          <p:cNvSpPr/>
          <p:nvPr/>
        </p:nvSpPr>
        <p:spPr>
          <a:xfrm>
            <a:off x="6611416" y="2682300"/>
            <a:ext cx="3675583" cy="601330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2BF02-D596-730F-1E97-B01AEDE30D87}"/>
              </a:ext>
            </a:extLst>
          </p:cNvPr>
          <p:cNvSpPr/>
          <p:nvPr/>
        </p:nvSpPr>
        <p:spPr>
          <a:xfrm>
            <a:off x="663395" y="2246239"/>
            <a:ext cx="4613752" cy="82879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EBB4D-CDE3-CF8E-3737-955B73B60B9B}"/>
              </a:ext>
            </a:extLst>
          </p:cNvPr>
          <p:cNvSpPr txBox="1"/>
          <p:nvPr/>
        </p:nvSpPr>
        <p:spPr>
          <a:xfrm>
            <a:off x="11010223" y="1154451"/>
            <a:ext cx="717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DESeq2</a:t>
            </a:r>
            <a:endParaRPr lang="en-S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64BE6-A470-89C1-C093-0CD0658A3ABC}"/>
              </a:ext>
            </a:extLst>
          </p:cNvPr>
          <p:cNvSpPr txBox="1"/>
          <p:nvPr/>
        </p:nvSpPr>
        <p:spPr>
          <a:xfrm>
            <a:off x="1097231" y="3782969"/>
            <a:ext cx="10397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</a:rPr>
              <a:t>Wald Test: </a:t>
            </a:r>
            <a:r>
              <a:rPr lang="en-US" dirty="0">
                <a:solidFill>
                  <a:srgbClr val="000000"/>
                </a:solidFill>
              </a:rPr>
              <a:t>O</a:t>
            </a:r>
            <a:r>
              <a:rPr lang="en-US" i="0" dirty="0">
                <a:solidFill>
                  <a:srgbClr val="000000"/>
                </a:solidFill>
                <a:effectLst/>
              </a:rPr>
              <a:t>nly estimates one model per gene and evaluates the null hypothesis that LFC == 0.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87BC35-558B-AF81-3D3E-CF6877F71007}"/>
              </a:ext>
            </a:extLst>
          </p:cNvPr>
          <p:cNvSpPr txBox="1"/>
          <p:nvPr/>
        </p:nvSpPr>
        <p:spPr>
          <a:xfrm>
            <a:off x="2766581" y="4315836"/>
            <a:ext cx="619646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wald_dss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DESeq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dds_f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 = "Wald"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9211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726E3F63-7542-04F8-FCEF-E69309A93F9E}"/>
              </a:ext>
            </a:extLst>
          </p:cNvPr>
          <p:cNvSpPr/>
          <p:nvPr/>
        </p:nvSpPr>
        <p:spPr>
          <a:xfrm>
            <a:off x="417781" y="3048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D6803-DC87-AA27-F92C-E56F4E610CF0}"/>
              </a:ext>
            </a:extLst>
          </p:cNvPr>
          <p:cNvSpPr txBox="1"/>
          <p:nvPr/>
        </p:nvSpPr>
        <p:spPr>
          <a:xfrm>
            <a:off x="1097231" y="374134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ipeline for RNA-seq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(e.g., JCI dataset: GSE198256)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D8140E-8CA9-B75E-4F5B-7956AF74B6D7}"/>
              </a:ext>
            </a:extLst>
          </p:cNvPr>
          <p:cNvCxnSpPr>
            <a:cxnSpLocks/>
          </p:cNvCxnSpPr>
          <p:nvPr/>
        </p:nvCxnSpPr>
        <p:spPr>
          <a:xfrm>
            <a:off x="3204673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D5EC306-A4A0-E602-EC25-6862B687C7DF}"/>
              </a:ext>
            </a:extLst>
          </p:cNvPr>
          <p:cNvSpPr/>
          <p:nvPr/>
        </p:nvSpPr>
        <p:spPr>
          <a:xfrm>
            <a:off x="3703531" y="1140056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QC: exploratory </a:t>
            </a:r>
            <a:endParaRPr lang="en-SA" sz="16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D02A65D-C47F-057A-1FDF-37B5468C8733}"/>
              </a:ext>
            </a:extLst>
          </p:cNvPr>
          <p:cNvSpPr/>
          <p:nvPr/>
        </p:nvSpPr>
        <p:spPr>
          <a:xfrm>
            <a:off x="1743227" y="1140056"/>
            <a:ext cx="146144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Quantification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3F5BA1E-1B4E-004F-79BB-812E92AD085D}"/>
              </a:ext>
            </a:extLst>
          </p:cNvPr>
          <p:cNvCxnSpPr>
            <a:cxnSpLocks/>
          </p:cNvCxnSpPr>
          <p:nvPr/>
        </p:nvCxnSpPr>
        <p:spPr>
          <a:xfrm>
            <a:off x="5291480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DBD5F7A-CBEA-9269-2B07-26C165C0942E}"/>
              </a:ext>
            </a:extLst>
          </p:cNvPr>
          <p:cNvSpPr/>
          <p:nvPr/>
        </p:nvSpPr>
        <p:spPr>
          <a:xfrm>
            <a:off x="5790338" y="1154213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Normalization</a:t>
            </a:r>
            <a:endParaRPr lang="en-SA" sz="1600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F1B31C7-2882-A0EE-185A-B2DBB62BC454}"/>
              </a:ext>
            </a:extLst>
          </p:cNvPr>
          <p:cNvSpPr/>
          <p:nvPr/>
        </p:nvSpPr>
        <p:spPr>
          <a:xfrm>
            <a:off x="8198006" y="674930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PCA </a:t>
            </a:r>
            <a:endParaRPr lang="en-SA" sz="16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E21463-B24D-A968-643E-D6395049F6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500404" y="859596"/>
            <a:ext cx="697602" cy="455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D4E69A1-1D82-F898-A756-ED235DD5A867}"/>
              </a:ext>
            </a:extLst>
          </p:cNvPr>
          <p:cNvSpPr/>
          <p:nvPr/>
        </p:nvSpPr>
        <p:spPr>
          <a:xfrm>
            <a:off x="8198006" y="1115575"/>
            <a:ext cx="221016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 </a:t>
            </a:r>
            <a:endParaRPr lang="en-SA" sz="1600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086C400-611A-C2FC-23A3-12FA88A9ED38}"/>
              </a:ext>
            </a:extLst>
          </p:cNvPr>
          <p:cNvSpPr/>
          <p:nvPr/>
        </p:nvSpPr>
        <p:spPr>
          <a:xfrm>
            <a:off x="8198006" y="1613008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GSEA</a:t>
            </a:r>
            <a:endParaRPr lang="en-SA" sz="16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B55631-2417-4CE0-DDB3-3F0A9E2345E0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4F68E4E-5969-3C90-58A7-14CB524F8931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489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10A2536-C749-664E-23C5-2ECEAB252BA9}"/>
              </a:ext>
            </a:extLst>
          </p:cNvPr>
          <p:cNvSpPr/>
          <p:nvPr/>
        </p:nvSpPr>
        <p:spPr>
          <a:xfrm>
            <a:off x="7500404" y="192017"/>
            <a:ext cx="1978877" cy="918438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EE4830-A366-9143-40B7-2646951B87FC}"/>
              </a:ext>
            </a:extLst>
          </p:cNvPr>
          <p:cNvSpPr/>
          <p:nvPr/>
        </p:nvSpPr>
        <p:spPr>
          <a:xfrm>
            <a:off x="1666525" y="1044262"/>
            <a:ext cx="5734841" cy="568746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4EEBEE-30DB-E861-3AA6-5620BFB2722D}"/>
              </a:ext>
            </a:extLst>
          </p:cNvPr>
          <p:cNvSpPr txBox="1"/>
          <p:nvPr/>
        </p:nvSpPr>
        <p:spPr>
          <a:xfrm>
            <a:off x="606261" y="185821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Differential Expression (DE) Analysis</a:t>
            </a:r>
          </a:p>
          <a:p>
            <a:endParaRPr lang="en-US" sz="1600" b="1" dirty="0">
              <a:solidFill>
                <a:srgbClr val="212121"/>
              </a:solidFill>
            </a:endParaRPr>
          </a:p>
        </p:txBody>
      </p:sp>
      <p:pic>
        <p:nvPicPr>
          <p:cNvPr id="62" name="Picture 4">
            <a:extLst>
              <a:ext uri="{FF2B5EF4-FFF2-40B4-BE49-F238E27FC236}">
                <a16:creationId xmlns:a16="http://schemas.microsoft.com/office/drawing/2014/main" id="{7279F7BE-6B99-5023-0829-6189CCE68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014" y="1154256"/>
            <a:ext cx="357910" cy="2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0A20D0-DD9D-FFE7-0F11-2DEDAB0CF654}"/>
              </a:ext>
            </a:extLst>
          </p:cNvPr>
          <p:cNvSpPr/>
          <p:nvPr/>
        </p:nvSpPr>
        <p:spPr>
          <a:xfrm>
            <a:off x="7426244" y="1112520"/>
            <a:ext cx="757220" cy="114064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ED25EA-E4E1-ACD3-5508-58CBD3A739A6}"/>
              </a:ext>
            </a:extLst>
          </p:cNvPr>
          <p:cNvSpPr/>
          <p:nvPr/>
        </p:nvSpPr>
        <p:spPr>
          <a:xfrm>
            <a:off x="7504752" y="1228434"/>
            <a:ext cx="223822" cy="6597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161061-1037-C4B3-6B78-2A02A186C20D}"/>
              </a:ext>
            </a:extLst>
          </p:cNvPr>
          <p:cNvSpPr/>
          <p:nvPr/>
        </p:nvSpPr>
        <p:spPr>
          <a:xfrm>
            <a:off x="7478068" y="1505872"/>
            <a:ext cx="2001213" cy="47644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A85FE-4E3E-A354-E3AD-B4ABD8F490A0}"/>
              </a:ext>
            </a:extLst>
          </p:cNvPr>
          <p:cNvSpPr/>
          <p:nvPr/>
        </p:nvSpPr>
        <p:spPr>
          <a:xfrm>
            <a:off x="7492771" y="1340088"/>
            <a:ext cx="407453" cy="16723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80086D-F20D-D408-3E58-D6124018BB81}"/>
              </a:ext>
            </a:extLst>
          </p:cNvPr>
          <p:cNvCxnSpPr>
            <a:cxnSpLocks/>
          </p:cNvCxnSpPr>
          <p:nvPr/>
        </p:nvCxnSpPr>
        <p:spPr>
          <a:xfrm>
            <a:off x="2365002" y="2688189"/>
            <a:ext cx="473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7E9065-4812-F2BC-25A2-DE441974C6F2}"/>
              </a:ext>
            </a:extLst>
          </p:cNvPr>
          <p:cNvSpPr/>
          <p:nvPr/>
        </p:nvSpPr>
        <p:spPr>
          <a:xfrm>
            <a:off x="2863860" y="2503523"/>
            <a:ext cx="1939307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Shrinkage of log2FC</a:t>
            </a:r>
            <a:endParaRPr lang="en-SA" sz="1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0F93604-E399-A5E4-D5E8-DF6606CF0A76}"/>
              </a:ext>
            </a:extLst>
          </p:cNvPr>
          <p:cNvSpPr/>
          <p:nvPr/>
        </p:nvSpPr>
        <p:spPr>
          <a:xfrm>
            <a:off x="903556" y="2503523"/>
            <a:ext cx="1461446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Modelling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745623-0AE9-E39E-8FD9-5AA807FD220B}"/>
              </a:ext>
            </a:extLst>
          </p:cNvPr>
          <p:cNvCxnSpPr>
            <a:cxnSpLocks/>
          </p:cNvCxnSpPr>
          <p:nvPr/>
        </p:nvCxnSpPr>
        <p:spPr>
          <a:xfrm>
            <a:off x="4803167" y="2674032"/>
            <a:ext cx="473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959A7FB-BBA2-37B9-531A-6B59A40EA9AB}"/>
              </a:ext>
            </a:extLst>
          </p:cNvPr>
          <p:cNvSpPr/>
          <p:nvPr/>
        </p:nvSpPr>
        <p:spPr>
          <a:xfrm>
            <a:off x="5302025" y="2503523"/>
            <a:ext cx="1284513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</a:t>
            </a:r>
            <a:endParaRPr lang="en-SA" sz="16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0DEDEA-13B9-66B7-B38E-385B4C2EB34F}"/>
              </a:ext>
            </a:extLst>
          </p:cNvPr>
          <p:cNvCxnSpPr>
            <a:cxnSpLocks/>
          </p:cNvCxnSpPr>
          <p:nvPr/>
        </p:nvCxnSpPr>
        <p:spPr>
          <a:xfrm flipV="1">
            <a:off x="6586538" y="2442986"/>
            <a:ext cx="471487" cy="24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555EC3-A38C-9B0C-591B-9E4B5D03BB6D}"/>
              </a:ext>
            </a:extLst>
          </p:cNvPr>
          <p:cNvCxnSpPr>
            <a:cxnSpLocks/>
          </p:cNvCxnSpPr>
          <p:nvPr/>
        </p:nvCxnSpPr>
        <p:spPr>
          <a:xfrm>
            <a:off x="6584312" y="2693715"/>
            <a:ext cx="473713" cy="195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94C2C00-5819-4DF8-934F-705DDF2822D8}"/>
              </a:ext>
            </a:extLst>
          </p:cNvPr>
          <p:cNvSpPr/>
          <p:nvPr/>
        </p:nvSpPr>
        <p:spPr>
          <a:xfrm>
            <a:off x="7058025" y="2271770"/>
            <a:ext cx="928749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Wald</a:t>
            </a:r>
            <a:endParaRPr lang="en-SA" sz="16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89F382F-086C-AC0C-05EA-9B16FE697DB3}"/>
              </a:ext>
            </a:extLst>
          </p:cNvPr>
          <p:cNvSpPr/>
          <p:nvPr/>
        </p:nvSpPr>
        <p:spPr>
          <a:xfrm>
            <a:off x="7058025" y="2744633"/>
            <a:ext cx="2548702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Likelihood ration test (LRT)</a:t>
            </a:r>
            <a:endParaRPr lang="en-SA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4BDE9F-35B2-3CE2-1C6A-064DAEB5C607}"/>
              </a:ext>
            </a:extLst>
          </p:cNvPr>
          <p:cNvSpPr/>
          <p:nvPr/>
        </p:nvSpPr>
        <p:spPr>
          <a:xfrm>
            <a:off x="6611416" y="2099408"/>
            <a:ext cx="3675583" cy="601330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2BF02-D596-730F-1E97-B01AEDE30D87}"/>
              </a:ext>
            </a:extLst>
          </p:cNvPr>
          <p:cNvSpPr/>
          <p:nvPr/>
        </p:nvSpPr>
        <p:spPr>
          <a:xfrm>
            <a:off x="663395" y="2246239"/>
            <a:ext cx="4613752" cy="82879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EBB4D-CDE3-CF8E-3737-955B73B60B9B}"/>
              </a:ext>
            </a:extLst>
          </p:cNvPr>
          <p:cNvSpPr txBox="1"/>
          <p:nvPr/>
        </p:nvSpPr>
        <p:spPr>
          <a:xfrm>
            <a:off x="11010223" y="1154451"/>
            <a:ext cx="717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DESeq2</a:t>
            </a:r>
            <a:endParaRPr lang="en-S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5D8F9-5500-C719-7F3B-498FBFD49E48}"/>
              </a:ext>
            </a:extLst>
          </p:cNvPr>
          <p:cNvSpPr txBox="1"/>
          <p:nvPr/>
        </p:nvSpPr>
        <p:spPr>
          <a:xfrm>
            <a:off x="520856" y="2940021"/>
            <a:ext cx="106879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b="1" dirty="0">
              <a:solidFill>
                <a:srgbClr val="000000"/>
              </a:solidFill>
            </a:endParaRPr>
          </a:p>
          <a:p>
            <a:pPr algn="ctr"/>
            <a:endParaRPr lang="en-US" b="0" i="0" dirty="0">
              <a:solidFill>
                <a:srgbClr val="000000"/>
              </a:solidFill>
              <a:effectLst/>
            </a:endParaRPr>
          </a:p>
          <a:p>
            <a:pPr algn="ctr"/>
            <a:r>
              <a:rPr lang="en-US" b="1" dirty="0"/>
              <a:t>LRT: </a:t>
            </a:r>
            <a:r>
              <a:rPr lang="en-US" dirty="0"/>
              <a:t>Two models are estimated per gene; the fit of one model is compared to the fit of the other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BB0D2D-1481-681E-2D3D-2FF155C4C4EA}"/>
              </a:ext>
            </a:extLst>
          </p:cNvPr>
          <p:cNvSpPr txBox="1"/>
          <p:nvPr/>
        </p:nvSpPr>
        <p:spPr>
          <a:xfrm>
            <a:off x="2069544" y="4129147"/>
            <a:ext cx="739183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LRT_dss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DESeq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dds_f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 = "LRT”, reduced = ~1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FB4A4D-6FCA-11E8-C9D3-37152261328B}"/>
              </a:ext>
            </a:extLst>
          </p:cNvPr>
          <p:cNvSpPr txBox="1"/>
          <p:nvPr/>
        </p:nvSpPr>
        <p:spPr>
          <a:xfrm>
            <a:off x="6441816" y="4995299"/>
            <a:ext cx="2509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C00000"/>
                </a:solidFill>
                <a:effectLst/>
                <a:latin typeface="Times"/>
              </a:rPr>
              <a:t>Since our ‘full’ model only has one factor (Group), the ‘reduced’ model is just the intercept (~ 1).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545616B-5ECA-8ECF-FD47-E1BA8A2A6F34}"/>
              </a:ext>
            </a:extLst>
          </p:cNvPr>
          <p:cNvSpPr/>
          <p:nvPr/>
        </p:nvSpPr>
        <p:spPr>
          <a:xfrm>
            <a:off x="7058025" y="4056680"/>
            <a:ext cx="503068" cy="4734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31DB9A-CC78-AEDB-E70D-A52E05D8FEA8}"/>
              </a:ext>
            </a:extLst>
          </p:cNvPr>
          <p:cNvCxnSpPr>
            <a:cxnSpLocks/>
            <a:endCxn id="22" idx="4"/>
          </p:cNvCxnSpPr>
          <p:nvPr/>
        </p:nvCxnSpPr>
        <p:spPr>
          <a:xfrm flipH="1" flipV="1">
            <a:off x="7309559" y="4530146"/>
            <a:ext cx="94068" cy="3598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41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2D9770-C06A-F298-C924-85DCEA9A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445" y="3935236"/>
            <a:ext cx="3782039" cy="126881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26E3F63-7542-04F8-FCEF-E69309A93F9E}"/>
              </a:ext>
            </a:extLst>
          </p:cNvPr>
          <p:cNvSpPr/>
          <p:nvPr/>
        </p:nvSpPr>
        <p:spPr>
          <a:xfrm>
            <a:off x="417781" y="3048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D6803-DC87-AA27-F92C-E56F4E610CF0}"/>
              </a:ext>
            </a:extLst>
          </p:cNvPr>
          <p:cNvSpPr txBox="1"/>
          <p:nvPr/>
        </p:nvSpPr>
        <p:spPr>
          <a:xfrm>
            <a:off x="1097231" y="374134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ipeline for RNA-seq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(e.g., JCI dataset: GSE198256)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D8140E-8CA9-B75E-4F5B-7956AF74B6D7}"/>
              </a:ext>
            </a:extLst>
          </p:cNvPr>
          <p:cNvCxnSpPr>
            <a:cxnSpLocks/>
          </p:cNvCxnSpPr>
          <p:nvPr/>
        </p:nvCxnSpPr>
        <p:spPr>
          <a:xfrm>
            <a:off x="3204673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D5EC306-A4A0-E602-EC25-6862B687C7DF}"/>
              </a:ext>
            </a:extLst>
          </p:cNvPr>
          <p:cNvSpPr/>
          <p:nvPr/>
        </p:nvSpPr>
        <p:spPr>
          <a:xfrm>
            <a:off x="3703531" y="1140056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QC: exploratory </a:t>
            </a:r>
            <a:endParaRPr lang="en-SA" sz="16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D02A65D-C47F-057A-1FDF-37B5468C8733}"/>
              </a:ext>
            </a:extLst>
          </p:cNvPr>
          <p:cNvSpPr/>
          <p:nvPr/>
        </p:nvSpPr>
        <p:spPr>
          <a:xfrm>
            <a:off x="1743227" y="1140056"/>
            <a:ext cx="146144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Quantification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3F5BA1E-1B4E-004F-79BB-812E92AD085D}"/>
              </a:ext>
            </a:extLst>
          </p:cNvPr>
          <p:cNvCxnSpPr>
            <a:cxnSpLocks/>
          </p:cNvCxnSpPr>
          <p:nvPr/>
        </p:nvCxnSpPr>
        <p:spPr>
          <a:xfrm>
            <a:off x="5291480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DBD5F7A-CBEA-9269-2B07-26C165C0942E}"/>
              </a:ext>
            </a:extLst>
          </p:cNvPr>
          <p:cNvSpPr/>
          <p:nvPr/>
        </p:nvSpPr>
        <p:spPr>
          <a:xfrm>
            <a:off x="5790338" y="1154213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Normalization</a:t>
            </a:r>
            <a:endParaRPr lang="en-SA" sz="1600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F1B31C7-2882-A0EE-185A-B2DBB62BC454}"/>
              </a:ext>
            </a:extLst>
          </p:cNvPr>
          <p:cNvSpPr/>
          <p:nvPr/>
        </p:nvSpPr>
        <p:spPr>
          <a:xfrm>
            <a:off x="8198006" y="674930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PCA </a:t>
            </a:r>
            <a:endParaRPr lang="en-SA" sz="16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E21463-B24D-A968-643E-D6395049F6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500404" y="859596"/>
            <a:ext cx="697602" cy="455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D4E69A1-1D82-F898-A756-ED235DD5A867}"/>
              </a:ext>
            </a:extLst>
          </p:cNvPr>
          <p:cNvSpPr/>
          <p:nvPr/>
        </p:nvSpPr>
        <p:spPr>
          <a:xfrm>
            <a:off x="8198006" y="1115575"/>
            <a:ext cx="221016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 </a:t>
            </a:r>
            <a:endParaRPr lang="en-SA" sz="1600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086C400-611A-C2FC-23A3-12FA88A9ED38}"/>
              </a:ext>
            </a:extLst>
          </p:cNvPr>
          <p:cNvSpPr/>
          <p:nvPr/>
        </p:nvSpPr>
        <p:spPr>
          <a:xfrm>
            <a:off x="8198006" y="1613008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GSEA</a:t>
            </a:r>
            <a:endParaRPr lang="en-SA" sz="16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B55631-2417-4CE0-DDB3-3F0A9E2345E0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4F68E4E-5969-3C90-58A7-14CB524F8931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489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10A2536-C749-664E-23C5-2ECEAB252BA9}"/>
              </a:ext>
            </a:extLst>
          </p:cNvPr>
          <p:cNvSpPr/>
          <p:nvPr/>
        </p:nvSpPr>
        <p:spPr>
          <a:xfrm>
            <a:off x="7500404" y="192017"/>
            <a:ext cx="1978877" cy="918438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EE4830-A366-9143-40B7-2646951B87FC}"/>
              </a:ext>
            </a:extLst>
          </p:cNvPr>
          <p:cNvSpPr/>
          <p:nvPr/>
        </p:nvSpPr>
        <p:spPr>
          <a:xfrm>
            <a:off x="1666525" y="1044262"/>
            <a:ext cx="5734841" cy="568746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4EEBEE-30DB-E861-3AA6-5620BFB2722D}"/>
              </a:ext>
            </a:extLst>
          </p:cNvPr>
          <p:cNvSpPr txBox="1"/>
          <p:nvPr/>
        </p:nvSpPr>
        <p:spPr>
          <a:xfrm>
            <a:off x="606261" y="185821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Differential Expression (DE) Analysis</a:t>
            </a:r>
          </a:p>
          <a:p>
            <a:endParaRPr lang="en-US" sz="1600" b="1" dirty="0">
              <a:solidFill>
                <a:srgbClr val="212121"/>
              </a:solidFill>
            </a:endParaRPr>
          </a:p>
        </p:txBody>
      </p:sp>
      <p:pic>
        <p:nvPicPr>
          <p:cNvPr id="62" name="Picture 4">
            <a:extLst>
              <a:ext uri="{FF2B5EF4-FFF2-40B4-BE49-F238E27FC236}">
                <a16:creationId xmlns:a16="http://schemas.microsoft.com/office/drawing/2014/main" id="{7279F7BE-6B99-5023-0829-6189CCE68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014" y="1154256"/>
            <a:ext cx="357910" cy="2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0A20D0-DD9D-FFE7-0F11-2DEDAB0CF654}"/>
              </a:ext>
            </a:extLst>
          </p:cNvPr>
          <p:cNvSpPr/>
          <p:nvPr/>
        </p:nvSpPr>
        <p:spPr>
          <a:xfrm>
            <a:off x="7426244" y="1112520"/>
            <a:ext cx="757220" cy="114064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ED25EA-E4E1-ACD3-5508-58CBD3A739A6}"/>
              </a:ext>
            </a:extLst>
          </p:cNvPr>
          <p:cNvSpPr/>
          <p:nvPr/>
        </p:nvSpPr>
        <p:spPr>
          <a:xfrm>
            <a:off x="7504752" y="1228434"/>
            <a:ext cx="223822" cy="6597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161061-1037-C4B3-6B78-2A02A186C20D}"/>
              </a:ext>
            </a:extLst>
          </p:cNvPr>
          <p:cNvSpPr/>
          <p:nvPr/>
        </p:nvSpPr>
        <p:spPr>
          <a:xfrm>
            <a:off x="7478068" y="1505872"/>
            <a:ext cx="2001213" cy="47644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A85FE-4E3E-A354-E3AD-B4ABD8F490A0}"/>
              </a:ext>
            </a:extLst>
          </p:cNvPr>
          <p:cNvSpPr/>
          <p:nvPr/>
        </p:nvSpPr>
        <p:spPr>
          <a:xfrm>
            <a:off x="7492771" y="1340088"/>
            <a:ext cx="407453" cy="16723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80086D-F20D-D408-3E58-D6124018BB81}"/>
              </a:ext>
            </a:extLst>
          </p:cNvPr>
          <p:cNvCxnSpPr>
            <a:cxnSpLocks/>
          </p:cNvCxnSpPr>
          <p:nvPr/>
        </p:nvCxnSpPr>
        <p:spPr>
          <a:xfrm>
            <a:off x="2365002" y="2688189"/>
            <a:ext cx="473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7E9065-4812-F2BC-25A2-DE441974C6F2}"/>
              </a:ext>
            </a:extLst>
          </p:cNvPr>
          <p:cNvSpPr/>
          <p:nvPr/>
        </p:nvSpPr>
        <p:spPr>
          <a:xfrm>
            <a:off x="2863860" y="2503523"/>
            <a:ext cx="1939307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Shrinkage of log2FC</a:t>
            </a:r>
            <a:endParaRPr lang="en-SA" sz="1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0F93604-E399-A5E4-D5E8-DF6606CF0A76}"/>
              </a:ext>
            </a:extLst>
          </p:cNvPr>
          <p:cNvSpPr/>
          <p:nvPr/>
        </p:nvSpPr>
        <p:spPr>
          <a:xfrm>
            <a:off x="903556" y="2503523"/>
            <a:ext cx="1461446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Modelling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745623-0AE9-E39E-8FD9-5AA807FD220B}"/>
              </a:ext>
            </a:extLst>
          </p:cNvPr>
          <p:cNvCxnSpPr>
            <a:cxnSpLocks/>
          </p:cNvCxnSpPr>
          <p:nvPr/>
        </p:nvCxnSpPr>
        <p:spPr>
          <a:xfrm>
            <a:off x="4803167" y="2674032"/>
            <a:ext cx="473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959A7FB-BBA2-37B9-531A-6B59A40EA9AB}"/>
              </a:ext>
            </a:extLst>
          </p:cNvPr>
          <p:cNvSpPr/>
          <p:nvPr/>
        </p:nvSpPr>
        <p:spPr>
          <a:xfrm>
            <a:off x="5302025" y="2503523"/>
            <a:ext cx="1284513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</a:t>
            </a:r>
            <a:endParaRPr lang="en-SA" sz="16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0DEDEA-13B9-66B7-B38E-385B4C2EB34F}"/>
              </a:ext>
            </a:extLst>
          </p:cNvPr>
          <p:cNvCxnSpPr>
            <a:cxnSpLocks/>
          </p:cNvCxnSpPr>
          <p:nvPr/>
        </p:nvCxnSpPr>
        <p:spPr>
          <a:xfrm flipV="1">
            <a:off x="6586538" y="2442986"/>
            <a:ext cx="471487" cy="245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555EC3-A38C-9B0C-591B-9E4B5D03BB6D}"/>
              </a:ext>
            </a:extLst>
          </p:cNvPr>
          <p:cNvCxnSpPr>
            <a:cxnSpLocks/>
          </p:cNvCxnSpPr>
          <p:nvPr/>
        </p:nvCxnSpPr>
        <p:spPr>
          <a:xfrm>
            <a:off x="6584312" y="2693715"/>
            <a:ext cx="473713" cy="195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94C2C00-5819-4DF8-934F-705DDF2822D8}"/>
              </a:ext>
            </a:extLst>
          </p:cNvPr>
          <p:cNvSpPr/>
          <p:nvPr/>
        </p:nvSpPr>
        <p:spPr>
          <a:xfrm>
            <a:off x="7058025" y="2271770"/>
            <a:ext cx="928749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Wald</a:t>
            </a:r>
            <a:endParaRPr lang="en-SA" sz="16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89F382F-086C-AC0C-05EA-9B16FE697DB3}"/>
              </a:ext>
            </a:extLst>
          </p:cNvPr>
          <p:cNvSpPr/>
          <p:nvPr/>
        </p:nvSpPr>
        <p:spPr>
          <a:xfrm>
            <a:off x="7058025" y="2744633"/>
            <a:ext cx="2548702" cy="3693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Likelihood ration test (LRT)</a:t>
            </a:r>
            <a:endParaRPr lang="en-SA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2BF02-D596-730F-1E97-B01AEDE30D87}"/>
              </a:ext>
            </a:extLst>
          </p:cNvPr>
          <p:cNvSpPr/>
          <p:nvPr/>
        </p:nvSpPr>
        <p:spPr>
          <a:xfrm>
            <a:off x="663395" y="2246239"/>
            <a:ext cx="4613752" cy="82879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EBB4D-CDE3-CF8E-3737-955B73B60B9B}"/>
              </a:ext>
            </a:extLst>
          </p:cNvPr>
          <p:cNvSpPr txBox="1"/>
          <p:nvPr/>
        </p:nvSpPr>
        <p:spPr>
          <a:xfrm>
            <a:off x="11010223" y="1154451"/>
            <a:ext cx="717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DESeq2</a:t>
            </a:r>
            <a:endParaRPr lang="en-S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A961F-CDA6-E87D-CEF0-4E4C0B14B9EC}"/>
              </a:ext>
            </a:extLst>
          </p:cNvPr>
          <p:cNvSpPr txBox="1"/>
          <p:nvPr/>
        </p:nvSpPr>
        <p:spPr>
          <a:xfrm>
            <a:off x="2057063" y="3422621"/>
            <a:ext cx="1107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</a:rPr>
              <a:t>Wald Test</a:t>
            </a:r>
            <a:endParaRPr lang="en-S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0A1BCD-AC35-2A6A-761A-3F5DAFCDE2BC}"/>
              </a:ext>
            </a:extLst>
          </p:cNvPr>
          <p:cNvSpPr txBox="1"/>
          <p:nvPr/>
        </p:nvSpPr>
        <p:spPr>
          <a:xfrm>
            <a:off x="7915489" y="3445766"/>
            <a:ext cx="1107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</a:rPr>
              <a:t>LRT</a:t>
            </a:r>
            <a:endParaRPr lang="en-S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13C430-78FA-6BA1-5523-D936A54C506A}"/>
              </a:ext>
            </a:extLst>
          </p:cNvPr>
          <p:cNvSpPr txBox="1"/>
          <p:nvPr/>
        </p:nvSpPr>
        <p:spPr>
          <a:xfrm>
            <a:off x="903556" y="6096555"/>
            <a:ext cx="739183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summary(results(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wald_dss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alpha = 0.01,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lfcThreshold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0.58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6615C8-8561-C2BC-B214-092E58F9493E}"/>
              </a:ext>
            </a:extLst>
          </p:cNvPr>
          <p:cNvSpPr txBox="1"/>
          <p:nvPr/>
        </p:nvSpPr>
        <p:spPr>
          <a:xfrm>
            <a:off x="837603" y="568832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One can also filter based on </a:t>
            </a:r>
            <a:r>
              <a:rPr lang="en-US" sz="1600" dirty="0" err="1">
                <a:solidFill>
                  <a:srgbClr val="212121"/>
                </a:solidFill>
              </a:rPr>
              <a:t>lfc</a:t>
            </a:r>
            <a:r>
              <a:rPr lang="en-US" sz="1600" dirty="0">
                <a:solidFill>
                  <a:srgbClr val="212121"/>
                </a:solidFill>
              </a:rPr>
              <a:t>: 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2512D231-A439-874B-338A-029600BCF594}"/>
              </a:ext>
            </a:extLst>
          </p:cNvPr>
          <p:cNvSpPr/>
          <p:nvPr/>
        </p:nvSpPr>
        <p:spPr>
          <a:xfrm rot="16200000" flipH="1">
            <a:off x="1428013" y="5054881"/>
            <a:ext cx="236749" cy="839671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A524B2-CD33-1637-E751-46925055B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52" y="3876909"/>
            <a:ext cx="4299865" cy="140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75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726E3F63-7542-04F8-FCEF-E69309A93F9E}"/>
              </a:ext>
            </a:extLst>
          </p:cNvPr>
          <p:cNvSpPr/>
          <p:nvPr/>
        </p:nvSpPr>
        <p:spPr>
          <a:xfrm>
            <a:off x="417781" y="3048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D6803-DC87-AA27-F92C-E56F4E610CF0}"/>
              </a:ext>
            </a:extLst>
          </p:cNvPr>
          <p:cNvSpPr txBox="1"/>
          <p:nvPr/>
        </p:nvSpPr>
        <p:spPr>
          <a:xfrm>
            <a:off x="1097231" y="374134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ipeline for RNA-seq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(e.g., JCI dataset: GSE198256)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D8140E-8CA9-B75E-4F5B-7956AF74B6D7}"/>
              </a:ext>
            </a:extLst>
          </p:cNvPr>
          <p:cNvCxnSpPr>
            <a:cxnSpLocks/>
          </p:cNvCxnSpPr>
          <p:nvPr/>
        </p:nvCxnSpPr>
        <p:spPr>
          <a:xfrm>
            <a:off x="3204673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D5EC306-A4A0-E602-EC25-6862B687C7DF}"/>
              </a:ext>
            </a:extLst>
          </p:cNvPr>
          <p:cNvSpPr/>
          <p:nvPr/>
        </p:nvSpPr>
        <p:spPr>
          <a:xfrm>
            <a:off x="3703531" y="1140056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QC: exploratory </a:t>
            </a:r>
            <a:endParaRPr lang="en-SA" sz="16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D02A65D-C47F-057A-1FDF-37B5468C8733}"/>
              </a:ext>
            </a:extLst>
          </p:cNvPr>
          <p:cNvSpPr/>
          <p:nvPr/>
        </p:nvSpPr>
        <p:spPr>
          <a:xfrm>
            <a:off x="1743227" y="1140056"/>
            <a:ext cx="146144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Quantification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3F5BA1E-1B4E-004F-79BB-812E92AD085D}"/>
              </a:ext>
            </a:extLst>
          </p:cNvPr>
          <p:cNvCxnSpPr>
            <a:cxnSpLocks/>
          </p:cNvCxnSpPr>
          <p:nvPr/>
        </p:nvCxnSpPr>
        <p:spPr>
          <a:xfrm>
            <a:off x="5291480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DBD5F7A-CBEA-9269-2B07-26C165C0942E}"/>
              </a:ext>
            </a:extLst>
          </p:cNvPr>
          <p:cNvSpPr/>
          <p:nvPr/>
        </p:nvSpPr>
        <p:spPr>
          <a:xfrm>
            <a:off x="5790338" y="1154213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Normalization</a:t>
            </a:r>
            <a:endParaRPr lang="en-SA" sz="1600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F1B31C7-2882-A0EE-185A-B2DBB62BC454}"/>
              </a:ext>
            </a:extLst>
          </p:cNvPr>
          <p:cNvSpPr/>
          <p:nvPr/>
        </p:nvSpPr>
        <p:spPr>
          <a:xfrm>
            <a:off x="8198006" y="674930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PCA </a:t>
            </a:r>
            <a:endParaRPr lang="en-SA" sz="16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E21463-B24D-A968-643E-D6395049F6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500404" y="859596"/>
            <a:ext cx="697602" cy="455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D4E69A1-1D82-F898-A756-ED235DD5A867}"/>
              </a:ext>
            </a:extLst>
          </p:cNvPr>
          <p:cNvSpPr/>
          <p:nvPr/>
        </p:nvSpPr>
        <p:spPr>
          <a:xfrm>
            <a:off x="8198006" y="1115575"/>
            <a:ext cx="221016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 </a:t>
            </a:r>
            <a:endParaRPr lang="en-SA" sz="1600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086C400-611A-C2FC-23A3-12FA88A9ED38}"/>
              </a:ext>
            </a:extLst>
          </p:cNvPr>
          <p:cNvSpPr/>
          <p:nvPr/>
        </p:nvSpPr>
        <p:spPr>
          <a:xfrm>
            <a:off x="8198006" y="1613008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GSEA</a:t>
            </a:r>
            <a:endParaRPr lang="en-SA" sz="16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B55631-2417-4CE0-DDB3-3F0A9E2345E0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4F68E4E-5969-3C90-58A7-14CB524F8931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489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10A2536-C749-664E-23C5-2ECEAB252BA9}"/>
              </a:ext>
            </a:extLst>
          </p:cNvPr>
          <p:cNvSpPr/>
          <p:nvPr/>
        </p:nvSpPr>
        <p:spPr>
          <a:xfrm>
            <a:off x="7500404" y="192017"/>
            <a:ext cx="2948369" cy="1123354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EE4830-A366-9143-40B7-2646951B87FC}"/>
              </a:ext>
            </a:extLst>
          </p:cNvPr>
          <p:cNvSpPr/>
          <p:nvPr/>
        </p:nvSpPr>
        <p:spPr>
          <a:xfrm>
            <a:off x="1666525" y="1044262"/>
            <a:ext cx="5734841" cy="568746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4EEBEE-30DB-E861-3AA6-5620BFB2722D}"/>
              </a:ext>
            </a:extLst>
          </p:cNvPr>
          <p:cNvSpPr txBox="1"/>
          <p:nvPr/>
        </p:nvSpPr>
        <p:spPr>
          <a:xfrm>
            <a:off x="606261" y="185821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12121"/>
                </a:solidFill>
              </a:rPr>
              <a:t>GSEA: Functional profiling – biological interpretation  </a:t>
            </a:r>
          </a:p>
        </p:txBody>
      </p:sp>
      <p:pic>
        <p:nvPicPr>
          <p:cNvPr id="62" name="Picture 4">
            <a:extLst>
              <a:ext uri="{FF2B5EF4-FFF2-40B4-BE49-F238E27FC236}">
                <a16:creationId xmlns:a16="http://schemas.microsoft.com/office/drawing/2014/main" id="{7279F7BE-6B99-5023-0829-6189CCE68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014" y="1154256"/>
            <a:ext cx="357910" cy="2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8EBB4D-CDE3-CF8E-3737-955B73B60B9B}"/>
              </a:ext>
            </a:extLst>
          </p:cNvPr>
          <p:cNvSpPr txBox="1"/>
          <p:nvPr/>
        </p:nvSpPr>
        <p:spPr>
          <a:xfrm>
            <a:off x="11010223" y="1154451"/>
            <a:ext cx="717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DESeq2</a:t>
            </a:r>
            <a:endParaRPr lang="en-S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D74A66-1269-F844-AB6E-AC545B3A4E21}"/>
              </a:ext>
            </a:extLst>
          </p:cNvPr>
          <p:cNvSpPr/>
          <p:nvPr/>
        </p:nvSpPr>
        <p:spPr>
          <a:xfrm>
            <a:off x="8198006" y="1325122"/>
            <a:ext cx="2250766" cy="231098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C476E8-8F9D-2A5C-2C3D-76E9A0D16750}"/>
              </a:ext>
            </a:extLst>
          </p:cNvPr>
          <p:cNvSpPr/>
          <p:nvPr/>
        </p:nvSpPr>
        <p:spPr>
          <a:xfrm>
            <a:off x="7579697" y="1316036"/>
            <a:ext cx="618308" cy="45719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5BFF81-981B-9089-8698-D53BB306EBC3}"/>
              </a:ext>
            </a:extLst>
          </p:cNvPr>
          <p:cNvSpPr txBox="1"/>
          <p:nvPr/>
        </p:nvSpPr>
        <p:spPr>
          <a:xfrm>
            <a:off x="801589" y="2849951"/>
            <a:ext cx="6698815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dds_a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DESeq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dds_f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contrast &lt;- c("Group", "Covid19AI", "Covid193Mo")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result_acute_vs_early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results(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dds_a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contrast = contrast)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69D28-18C7-3843-FC60-E361F0F5D7F0}"/>
              </a:ext>
            </a:extLst>
          </p:cNvPr>
          <p:cNvSpPr txBox="1"/>
          <p:nvPr/>
        </p:nvSpPr>
        <p:spPr>
          <a:xfrm>
            <a:off x="606261" y="2354181"/>
            <a:ext cx="93238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12121"/>
                </a:solidFill>
              </a:rPr>
              <a:t>Using differentially expressed genes (DEGs) using the following contrast (Acute infection vs Healthy):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7B7D46-E898-D1D9-CA88-D6EA1B3AB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851" y="2825450"/>
            <a:ext cx="3651385" cy="384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4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18DE2B1-8504-D41C-40FA-89AD5D16339C}"/>
              </a:ext>
            </a:extLst>
          </p:cNvPr>
          <p:cNvSpPr txBox="1"/>
          <p:nvPr/>
        </p:nvSpPr>
        <p:spPr>
          <a:xfrm>
            <a:off x="1809750" y="2939534"/>
            <a:ext cx="88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Compare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“Results from JCI Insight” vs “Results derived from my own analysis”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FE05F8-2F9E-FB0C-97D5-1DF9C6F2B67A}"/>
              </a:ext>
            </a:extLst>
          </p:cNvPr>
          <p:cNvSpPr/>
          <p:nvPr/>
        </p:nvSpPr>
        <p:spPr>
          <a:xfrm>
            <a:off x="0" y="978195"/>
            <a:ext cx="12192000" cy="7402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97F5C7-110B-FC4A-F313-2C1E0F083227}"/>
              </a:ext>
            </a:extLst>
          </p:cNvPr>
          <p:cNvSpPr txBox="1"/>
          <p:nvPr/>
        </p:nvSpPr>
        <p:spPr>
          <a:xfrm>
            <a:off x="3378200" y="1144219"/>
            <a:ext cx="450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</a:rPr>
              <a:t>RNAseq pipeline: Individual Task</a:t>
            </a:r>
            <a:endParaRPr lang="en-US" sz="2400" dirty="0">
              <a:solidFill>
                <a:srgbClr val="000000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068402-4399-8FE1-836E-9C4B0D396DC1}"/>
              </a:ext>
            </a:extLst>
          </p:cNvPr>
          <p:cNvSpPr txBox="1"/>
          <p:nvPr/>
        </p:nvSpPr>
        <p:spPr>
          <a:xfrm>
            <a:off x="10490200" y="6247368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Azari I. </a:t>
            </a:r>
            <a:r>
              <a:rPr lang="en-US" dirty="0" err="1">
                <a:solidFill>
                  <a:srgbClr val="000000"/>
                </a:solidFill>
                <a:effectLst/>
              </a:rPr>
              <a:t>Bantan</a:t>
            </a:r>
            <a:endParaRPr lang="en-US" dirty="0">
              <a:solidFill>
                <a:srgbClr val="000000"/>
              </a:solidFill>
              <a:effectLst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3D5265-A1BD-70E7-A7CE-9D4FE4F0EAF0}"/>
              </a:ext>
            </a:extLst>
          </p:cNvPr>
          <p:cNvSpPr/>
          <p:nvPr/>
        </p:nvSpPr>
        <p:spPr>
          <a:xfrm>
            <a:off x="1130300" y="28702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5E24D8-A922-60E9-238D-6B632B0DEED0}"/>
              </a:ext>
            </a:extLst>
          </p:cNvPr>
          <p:cNvSpPr/>
          <p:nvPr/>
        </p:nvSpPr>
        <p:spPr>
          <a:xfrm>
            <a:off x="1130300" y="21336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85DBA0-BF0C-3EFB-B478-47D52013B42C}"/>
              </a:ext>
            </a:extLst>
          </p:cNvPr>
          <p:cNvSpPr txBox="1"/>
          <p:nvPr/>
        </p:nvSpPr>
        <p:spPr>
          <a:xfrm>
            <a:off x="1809750" y="2202934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ipeline for RNA-seq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(e.g., JCI dataset: GSE198256)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2DF5FF-DFA5-61E0-35B9-5E392049DD32}"/>
              </a:ext>
            </a:extLst>
          </p:cNvPr>
          <p:cNvSpPr/>
          <p:nvPr/>
        </p:nvSpPr>
        <p:spPr>
          <a:xfrm>
            <a:off x="935005" y="2837338"/>
            <a:ext cx="9555195" cy="72374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153397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18DE2B1-8504-D41C-40FA-89AD5D16339C}"/>
              </a:ext>
            </a:extLst>
          </p:cNvPr>
          <p:cNvSpPr txBox="1"/>
          <p:nvPr/>
        </p:nvSpPr>
        <p:spPr>
          <a:xfrm>
            <a:off x="1809750" y="2939534"/>
            <a:ext cx="88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Compare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“Results from JCI Insight” vs “Results derived from my own analysis”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FE05F8-2F9E-FB0C-97D5-1DF9C6F2B67A}"/>
              </a:ext>
            </a:extLst>
          </p:cNvPr>
          <p:cNvSpPr/>
          <p:nvPr/>
        </p:nvSpPr>
        <p:spPr>
          <a:xfrm>
            <a:off x="0" y="978195"/>
            <a:ext cx="12192000" cy="7402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97F5C7-110B-FC4A-F313-2C1E0F083227}"/>
              </a:ext>
            </a:extLst>
          </p:cNvPr>
          <p:cNvSpPr txBox="1"/>
          <p:nvPr/>
        </p:nvSpPr>
        <p:spPr>
          <a:xfrm>
            <a:off x="3378200" y="1144219"/>
            <a:ext cx="450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</a:rPr>
              <a:t>RNAseq pipeline: Individual Task</a:t>
            </a:r>
            <a:endParaRPr lang="en-US" sz="2400" dirty="0">
              <a:solidFill>
                <a:srgbClr val="000000"/>
              </a:solidFill>
              <a:effectLst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3D5265-A1BD-70E7-A7CE-9D4FE4F0EAF0}"/>
              </a:ext>
            </a:extLst>
          </p:cNvPr>
          <p:cNvSpPr/>
          <p:nvPr/>
        </p:nvSpPr>
        <p:spPr>
          <a:xfrm>
            <a:off x="1130300" y="28702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B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5E24D8-A922-60E9-238D-6B632B0DEED0}"/>
              </a:ext>
            </a:extLst>
          </p:cNvPr>
          <p:cNvSpPr/>
          <p:nvPr/>
        </p:nvSpPr>
        <p:spPr>
          <a:xfrm>
            <a:off x="1130300" y="21336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85DBA0-BF0C-3EFB-B478-47D52013B42C}"/>
              </a:ext>
            </a:extLst>
          </p:cNvPr>
          <p:cNvSpPr txBox="1"/>
          <p:nvPr/>
        </p:nvSpPr>
        <p:spPr>
          <a:xfrm>
            <a:off x="1809750" y="2202934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ipeline for RNA-seq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(e.g., JCI dataset: GSE198256)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2DF5FF-DFA5-61E0-35B9-5E392049DD32}"/>
              </a:ext>
            </a:extLst>
          </p:cNvPr>
          <p:cNvSpPr/>
          <p:nvPr/>
        </p:nvSpPr>
        <p:spPr>
          <a:xfrm>
            <a:off x="935005" y="2103226"/>
            <a:ext cx="7538435" cy="723743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01182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8D0D7D-0E34-1E16-B87C-EB0C590F5AEE}"/>
              </a:ext>
            </a:extLst>
          </p:cNvPr>
          <p:cNvSpPr txBox="1"/>
          <p:nvPr/>
        </p:nvSpPr>
        <p:spPr>
          <a:xfrm>
            <a:off x="1097231" y="374134"/>
            <a:ext cx="88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Compare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“Results from JCI Insight” vs “Results derived from my own analysis”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DA0AA3-A7DB-5192-7F2E-45422D1F45C1}"/>
              </a:ext>
            </a:extLst>
          </p:cNvPr>
          <p:cNvSpPr/>
          <p:nvPr/>
        </p:nvSpPr>
        <p:spPr>
          <a:xfrm>
            <a:off x="417781" y="3048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DAF023-7965-51D6-B6B1-320855477FDA}"/>
              </a:ext>
            </a:extLst>
          </p:cNvPr>
          <p:cNvSpPr txBox="1"/>
          <p:nvPr/>
        </p:nvSpPr>
        <p:spPr>
          <a:xfrm>
            <a:off x="684481" y="1228285"/>
            <a:ext cx="511008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</a:rPr>
              <a:t>Key results:</a:t>
            </a:r>
          </a:p>
          <a:p>
            <a:endParaRPr lang="en-US" sz="16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A clear separation between samples from acute and healthy controls upon principal component analysis</a:t>
            </a:r>
            <a:endParaRPr lang="en-SA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EC0AE-7D4A-742F-4CCF-5614ED16A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266" y="1426426"/>
            <a:ext cx="3221501" cy="4338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819225-DAC0-988C-FB79-DFD0C1A66C6B}"/>
              </a:ext>
            </a:extLst>
          </p:cNvPr>
          <p:cNvSpPr txBox="1"/>
          <p:nvPr/>
        </p:nvSpPr>
        <p:spPr>
          <a:xfrm>
            <a:off x="7076050" y="5765148"/>
            <a:ext cx="40831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effectLst/>
              </a:rPr>
              <a:t>(A) PCA plot representing the distinct clusters based on transcriptional profiles of monocytes from controls (n = 11), acute infection (n = 7), “early recovery” (days 56 to 120 post symptoms onset, n = 6) and “late recovery” phases (days 160 to 268 post symptoms onset, n = 10). </a:t>
            </a:r>
            <a:endParaRPr lang="en-US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A9483-AAF4-B2B8-479D-30A90F8ED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81" y="3032201"/>
            <a:ext cx="5346700" cy="28956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6B3D730-17FA-F091-0219-D0DF04075FC1}"/>
              </a:ext>
            </a:extLst>
          </p:cNvPr>
          <p:cNvSpPr/>
          <p:nvPr/>
        </p:nvSpPr>
        <p:spPr>
          <a:xfrm rot="20562427">
            <a:off x="4544202" y="3520430"/>
            <a:ext cx="719151" cy="2174571"/>
          </a:xfrm>
          <a:prstGeom prst="ellipse">
            <a:avLst/>
          </a:prstGeom>
          <a:noFill/>
          <a:ln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3D41C15-3F66-CED2-8FA9-A064CB567D77}"/>
              </a:ext>
            </a:extLst>
          </p:cNvPr>
          <p:cNvSpPr/>
          <p:nvPr/>
        </p:nvSpPr>
        <p:spPr>
          <a:xfrm rot="3772922">
            <a:off x="2164980" y="3025745"/>
            <a:ext cx="719151" cy="2884867"/>
          </a:xfrm>
          <a:prstGeom prst="ellipse">
            <a:avLst/>
          </a:prstGeom>
          <a:noFill/>
          <a:ln>
            <a:solidFill>
              <a:srgbClr val="1DC1C5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472F73-551A-24CD-FA80-AE56B8AFAE7B}"/>
              </a:ext>
            </a:extLst>
          </p:cNvPr>
          <p:cNvSpPr/>
          <p:nvPr/>
        </p:nvSpPr>
        <p:spPr>
          <a:xfrm rot="4428511">
            <a:off x="2930169" y="2321312"/>
            <a:ext cx="603768" cy="2910177"/>
          </a:xfrm>
          <a:prstGeom prst="ellipse">
            <a:avLst/>
          </a:prstGeom>
          <a:noFill/>
          <a:ln>
            <a:solidFill>
              <a:srgbClr val="F9766D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079E4C-B8F7-3EBE-3E9E-D47CFED4C194}"/>
              </a:ext>
            </a:extLst>
          </p:cNvPr>
          <p:cNvSpPr/>
          <p:nvPr/>
        </p:nvSpPr>
        <p:spPr>
          <a:xfrm rot="3023575">
            <a:off x="3579138" y="3084940"/>
            <a:ext cx="608983" cy="1195242"/>
          </a:xfrm>
          <a:prstGeom prst="ellipse">
            <a:avLst/>
          </a:prstGeom>
          <a:noFill/>
          <a:ln>
            <a:solidFill>
              <a:srgbClr val="B570E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854B2A-F016-0B19-8ACB-3B1851F1C1E3}"/>
              </a:ext>
            </a:extLst>
          </p:cNvPr>
          <p:cNvSpPr txBox="1"/>
          <p:nvPr/>
        </p:nvSpPr>
        <p:spPr>
          <a:xfrm>
            <a:off x="1189253" y="265667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My analysis:</a:t>
            </a:r>
            <a:endParaRPr lang="en-SA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5E4722-1281-A8F1-FF26-F1C127016F6C}"/>
              </a:ext>
            </a:extLst>
          </p:cNvPr>
          <p:cNvSpPr txBox="1"/>
          <p:nvPr/>
        </p:nvSpPr>
        <p:spPr>
          <a:xfrm>
            <a:off x="1135995" y="5960646"/>
            <a:ext cx="4273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0000"/>
                </a:solidFill>
              </a:rPr>
              <a:t>Similar outcome of clustering is observed with respect to ‘Groups’, showing relatively the same variance explained </a:t>
            </a:r>
            <a:endParaRPr lang="en-SA" sz="1400" i="1" dirty="0"/>
          </a:p>
        </p:txBody>
      </p:sp>
    </p:spTree>
    <p:extLst>
      <p:ext uri="{BB962C8B-B14F-4D97-AF65-F5344CB8AC3E}">
        <p14:creationId xmlns:p14="http://schemas.microsoft.com/office/powerpoint/2010/main" val="2869502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DAF023-7965-51D6-B6B1-320855477FDA}"/>
              </a:ext>
            </a:extLst>
          </p:cNvPr>
          <p:cNvSpPr txBox="1"/>
          <p:nvPr/>
        </p:nvSpPr>
        <p:spPr>
          <a:xfrm>
            <a:off x="684481" y="1278921"/>
            <a:ext cx="51252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</a:rPr>
              <a:t>Key results:</a:t>
            </a:r>
          </a:p>
          <a:p>
            <a:endParaRPr lang="en-US" sz="16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In acute samples, we identified </a:t>
            </a:r>
            <a:r>
              <a:rPr lang="en-US" sz="1400" b="1" dirty="0">
                <a:solidFill>
                  <a:srgbClr val="000000"/>
                </a:solidFill>
              </a:rPr>
              <a:t>339</a:t>
            </a:r>
            <a:r>
              <a:rPr lang="en-US" sz="1400" dirty="0">
                <a:solidFill>
                  <a:srgbClr val="000000"/>
                </a:solidFill>
              </a:rPr>
              <a:t> statistically differentially expressed genes (</a:t>
            </a:r>
            <a:r>
              <a:rPr lang="en-US" sz="1400" b="1" dirty="0">
                <a:solidFill>
                  <a:srgbClr val="000000"/>
                </a:solidFill>
              </a:rPr>
              <a:t>DEG: 184 up- and 155 downregulated genes </a:t>
            </a:r>
            <a:r>
              <a:rPr lang="en-US" sz="1400" dirty="0">
                <a:solidFill>
                  <a:srgbClr val="000000"/>
                </a:solidFill>
              </a:rPr>
              <a:t>compared to controls, with a fold change (FC) &gt; 2 and a false discovery rate (</a:t>
            </a:r>
            <a:r>
              <a:rPr lang="en-US" sz="1400" dirty="0" err="1">
                <a:solidFill>
                  <a:srgbClr val="000000"/>
                </a:solidFill>
              </a:rPr>
              <a:t>FdR</a:t>
            </a:r>
            <a:r>
              <a:rPr lang="en-US" sz="1400" dirty="0">
                <a:solidFill>
                  <a:srgbClr val="000000"/>
                </a:solidFill>
              </a:rPr>
              <a:t>) &lt;0.05, Figure 6B)</a:t>
            </a:r>
            <a:endParaRPr lang="en-SA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B784E-2C30-6F7C-B60C-8CE16935D156}"/>
              </a:ext>
            </a:extLst>
          </p:cNvPr>
          <p:cNvSpPr txBox="1"/>
          <p:nvPr/>
        </p:nvSpPr>
        <p:spPr>
          <a:xfrm>
            <a:off x="1097231" y="374134"/>
            <a:ext cx="88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Compare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“Results from JCI Insight” vs “Results derived from my own analysis”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CC5E39-C7FC-4D52-6441-D55D8E465B43}"/>
              </a:ext>
            </a:extLst>
          </p:cNvPr>
          <p:cNvSpPr/>
          <p:nvPr/>
        </p:nvSpPr>
        <p:spPr>
          <a:xfrm>
            <a:off x="417781" y="3048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03763-153B-3BDC-8CE1-1A8779AE698C}"/>
              </a:ext>
            </a:extLst>
          </p:cNvPr>
          <p:cNvSpPr txBox="1"/>
          <p:nvPr/>
        </p:nvSpPr>
        <p:spPr>
          <a:xfrm>
            <a:off x="684481" y="3315468"/>
            <a:ext cx="1109477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#### Acute vs Healthy  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dds_a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DESeq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dds_f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contrast &lt;- c("Group", "Covid19AI", "Healthy")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result_acute_vs_healthy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results(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dds_a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contrast = contrast)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result_acute_vs_healthy_f_up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subset(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result_acute_vs_healthy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padj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 0.05 &amp; log2FoldChange &lt; 2)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result_acute_vs_healthy_f_down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subset(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result_acute_vs_healthy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padj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  0.05 &amp; log2FoldChange &lt; -2)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FA030C-136A-F378-A629-2E90586FBE89}"/>
              </a:ext>
            </a:extLst>
          </p:cNvPr>
          <p:cNvSpPr txBox="1"/>
          <p:nvPr/>
        </p:nvSpPr>
        <p:spPr>
          <a:xfrm>
            <a:off x="1203211" y="291773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My analysis:</a:t>
            </a:r>
            <a:endParaRPr lang="en-SA" sz="16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A422C4C-908E-2E34-695A-D07DA4A08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881" y="4905930"/>
            <a:ext cx="2766290" cy="17162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47B0CC-970E-519F-C678-B3F30077C48D}"/>
              </a:ext>
            </a:extLst>
          </p:cNvPr>
          <p:cNvSpPr txBox="1"/>
          <p:nvPr/>
        </p:nvSpPr>
        <p:spPr>
          <a:xfrm>
            <a:off x="951181" y="5107400"/>
            <a:ext cx="74839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DEG</a:t>
            </a:r>
            <a:r>
              <a:rPr lang="en-US" dirty="0">
                <a:solidFill>
                  <a:srgbClr val="000000"/>
                </a:solidFill>
              </a:rPr>
              <a:t> for Covid19AI vs Healthy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</a:p>
          <a:p>
            <a:r>
              <a:rPr lang="en-US" sz="1800" b="1" dirty="0">
                <a:solidFill>
                  <a:srgbClr val="000000"/>
                </a:solidFill>
              </a:rPr>
              <a:t>214 up- and 260 downregulated </a:t>
            </a:r>
            <a:r>
              <a:rPr lang="en-US" sz="1800" dirty="0">
                <a:solidFill>
                  <a:srgbClr val="000000"/>
                </a:solidFill>
              </a:rPr>
              <a:t>genes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2751271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DAF023-7965-51D6-B6B1-320855477FDA}"/>
              </a:ext>
            </a:extLst>
          </p:cNvPr>
          <p:cNvSpPr txBox="1"/>
          <p:nvPr/>
        </p:nvSpPr>
        <p:spPr>
          <a:xfrm>
            <a:off x="684481" y="1278921"/>
            <a:ext cx="51252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</a:rPr>
              <a:t>Key results:</a:t>
            </a:r>
          </a:p>
          <a:p>
            <a:endParaRPr lang="en-US" sz="16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In acute samples, we identified 339 statistically differentially expressed genes (DEG: 184 up- and 155 downregulated genes compared to controls, with a fold change (FC) &gt; 2 and a false discovery rate (</a:t>
            </a:r>
            <a:r>
              <a:rPr lang="en-US" sz="1400" dirty="0" err="1">
                <a:solidFill>
                  <a:srgbClr val="000000"/>
                </a:solidFill>
              </a:rPr>
              <a:t>FdR</a:t>
            </a:r>
            <a:r>
              <a:rPr lang="en-US" sz="1400" dirty="0">
                <a:solidFill>
                  <a:srgbClr val="000000"/>
                </a:solidFill>
              </a:rPr>
              <a:t>) &lt;0.05, Figure 6B)</a:t>
            </a:r>
            <a:endParaRPr lang="en-SA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E8A20-0C3D-A2DF-741E-098BD7913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280" y="1457765"/>
            <a:ext cx="5125210" cy="3942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150AC-412F-E119-63E5-5EAE8C399AB0}"/>
              </a:ext>
            </a:extLst>
          </p:cNvPr>
          <p:cNvSpPr txBox="1"/>
          <p:nvPr/>
        </p:nvSpPr>
        <p:spPr>
          <a:xfrm>
            <a:off x="6231988" y="5436772"/>
            <a:ext cx="5796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ffectLst/>
              </a:rPr>
              <a:t>(B) Heatmap of differential genes for controls (n = 11), acute infection (n = 7), “early recovery” (n = 6) and “late recovery” phases (n = 10), representative genes were selected. 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B784E-2C30-6F7C-B60C-8CE16935D156}"/>
              </a:ext>
            </a:extLst>
          </p:cNvPr>
          <p:cNvSpPr txBox="1"/>
          <p:nvPr/>
        </p:nvSpPr>
        <p:spPr>
          <a:xfrm>
            <a:off x="1097231" y="374134"/>
            <a:ext cx="88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Compare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“Results from JCI Insight” vs “Results derived from my own analysis”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CC5E39-C7FC-4D52-6441-D55D8E465B43}"/>
              </a:ext>
            </a:extLst>
          </p:cNvPr>
          <p:cNvSpPr/>
          <p:nvPr/>
        </p:nvSpPr>
        <p:spPr>
          <a:xfrm>
            <a:off x="417781" y="3048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ADBD2E-C203-9602-B530-4F29216952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791"/>
          <a:stretch/>
        </p:blipFill>
        <p:spPr>
          <a:xfrm>
            <a:off x="1971066" y="3855457"/>
            <a:ext cx="3564815" cy="219799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B4C66A-3100-29FA-05A8-36254B8924CC}"/>
              </a:ext>
            </a:extLst>
          </p:cNvPr>
          <p:cNvCxnSpPr>
            <a:cxnSpLocks/>
          </p:cNvCxnSpPr>
          <p:nvPr/>
        </p:nvCxnSpPr>
        <p:spPr>
          <a:xfrm flipH="1">
            <a:off x="5535881" y="4983704"/>
            <a:ext cx="935070" cy="1284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39F5C0-1705-2B02-B54C-475CC4F62AB3}"/>
              </a:ext>
            </a:extLst>
          </p:cNvPr>
          <p:cNvCxnSpPr>
            <a:cxnSpLocks/>
          </p:cNvCxnSpPr>
          <p:nvPr/>
        </p:nvCxnSpPr>
        <p:spPr>
          <a:xfrm flipH="1" flipV="1">
            <a:off x="5721050" y="3390014"/>
            <a:ext cx="749901" cy="8678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D158DC-3033-3946-9CA5-255116966622}"/>
              </a:ext>
            </a:extLst>
          </p:cNvPr>
          <p:cNvSpPr txBox="1"/>
          <p:nvPr/>
        </p:nvSpPr>
        <p:spPr>
          <a:xfrm>
            <a:off x="2011726" y="300254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My analysis:</a:t>
            </a:r>
            <a:endParaRPr lang="en-SA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48BBD9-79BA-C5DF-C611-26E3BE8F806E}"/>
              </a:ext>
            </a:extLst>
          </p:cNvPr>
          <p:cNvSpPr/>
          <p:nvPr/>
        </p:nvSpPr>
        <p:spPr>
          <a:xfrm>
            <a:off x="6470951" y="4257852"/>
            <a:ext cx="3273550" cy="725852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728CE3-3720-75AD-7352-659EFB1B5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8124" y="3502721"/>
            <a:ext cx="2437924" cy="2720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124EE3-6A76-9EAE-F224-7DFEBAB844EC}"/>
              </a:ext>
            </a:extLst>
          </p:cNvPr>
          <p:cNvSpPr txBox="1"/>
          <p:nvPr/>
        </p:nvSpPr>
        <p:spPr>
          <a:xfrm>
            <a:off x="314469" y="6222256"/>
            <a:ext cx="44467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Here, I plotted only genes which are upregulated in acute compared to COVID193Mo (early)  </a:t>
            </a:r>
            <a:endParaRPr lang="en-SA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700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DAF023-7965-51D6-B6B1-320855477FDA}"/>
              </a:ext>
            </a:extLst>
          </p:cNvPr>
          <p:cNvSpPr txBox="1"/>
          <p:nvPr/>
        </p:nvSpPr>
        <p:spPr>
          <a:xfrm>
            <a:off x="635510" y="1279030"/>
            <a:ext cx="5411519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</a:rPr>
              <a:t>Key results:</a:t>
            </a:r>
          </a:p>
          <a:p>
            <a:endParaRPr lang="en-US" sz="1600" b="1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Example: Testing for known genes…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3248 (</a:t>
            </a:r>
            <a:r>
              <a:rPr lang="en-US" sz="1400" i="1" dirty="0"/>
              <a:t>HPGD</a:t>
            </a:r>
            <a:r>
              <a:rPr lang="en-US" sz="1400" dirty="0"/>
              <a:t>) </a:t>
            </a:r>
            <a:r>
              <a:rPr lang="en-US" sz="1400" dirty="0">
                <a:sym typeface="Wingdings" pitchFamily="2" charset="2"/>
              </a:rPr>
              <a:t> </a:t>
            </a:r>
            <a:r>
              <a:rPr lang="en-US" sz="1400" dirty="0"/>
              <a:t>up-regulated in Covid19 acute infection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3553 (</a:t>
            </a:r>
            <a:r>
              <a:rPr lang="en-US" sz="1400" i="1" dirty="0"/>
              <a:t>IL1B</a:t>
            </a:r>
            <a:r>
              <a:rPr lang="en-US" sz="1400" dirty="0"/>
              <a:t>) </a:t>
            </a:r>
            <a:r>
              <a:rPr lang="en-US" sz="1400" dirty="0">
                <a:sym typeface="Wingdings" pitchFamily="2" charset="2"/>
              </a:rPr>
              <a:t> </a:t>
            </a:r>
            <a:r>
              <a:rPr lang="en-US" sz="1400" dirty="0"/>
              <a:t> down-regulated in Covid19 acute infection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B784E-2C30-6F7C-B60C-8CE16935D156}"/>
              </a:ext>
            </a:extLst>
          </p:cNvPr>
          <p:cNvSpPr txBox="1"/>
          <p:nvPr/>
        </p:nvSpPr>
        <p:spPr>
          <a:xfrm>
            <a:off x="1097231" y="374134"/>
            <a:ext cx="887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Compare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“Results from JCI Insight” vs “Results derived from my own analysis”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CC5E39-C7FC-4D52-6441-D55D8E465B43}"/>
              </a:ext>
            </a:extLst>
          </p:cNvPr>
          <p:cNvSpPr/>
          <p:nvPr/>
        </p:nvSpPr>
        <p:spPr>
          <a:xfrm>
            <a:off x="417781" y="3048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1F772-ECE9-F03F-BED4-1DB171847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718" y="3141078"/>
            <a:ext cx="5129882" cy="1644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EEFDC4-4602-20A7-0728-8F9C46037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718" y="4901861"/>
            <a:ext cx="5278940" cy="16927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A368E3-C39D-2CC9-63C8-9B29ED5F4C32}"/>
              </a:ext>
            </a:extLst>
          </p:cNvPr>
          <p:cNvSpPr txBox="1"/>
          <p:nvPr/>
        </p:nvSpPr>
        <p:spPr>
          <a:xfrm>
            <a:off x="920088" y="2971801"/>
            <a:ext cx="13862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My analysis:</a:t>
            </a:r>
            <a:endParaRPr lang="en-SA" sz="1600" dirty="0"/>
          </a:p>
        </p:txBody>
      </p:sp>
    </p:spTree>
    <p:extLst>
      <p:ext uri="{BB962C8B-B14F-4D97-AF65-F5344CB8AC3E}">
        <p14:creationId xmlns:p14="http://schemas.microsoft.com/office/powerpoint/2010/main" val="1195893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EA41408-F8E8-EFC7-8666-38E34DC58580}"/>
              </a:ext>
            </a:extLst>
          </p:cNvPr>
          <p:cNvSpPr/>
          <p:nvPr/>
        </p:nvSpPr>
        <p:spPr>
          <a:xfrm>
            <a:off x="417781" y="3048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A5AE5-C156-9B03-4662-3EB64416F154}"/>
              </a:ext>
            </a:extLst>
          </p:cNvPr>
          <p:cNvSpPr txBox="1"/>
          <p:nvPr/>
        </p:nvSpPr>
        <p:spPr>
          <a:xfrm>
            <a:off x="1097231" y="374134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ipeline for RNA-seq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(e.g., JCI dataset: GSE198256)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F95C48D-D2CD-F019-CC7A-B7AF00BA8CC4}"/>
              </a:ext>
            </a:extLst>
          </p:cNvPr>
          <p:cNvSpPr/>
          <p:nvPr/>
        </p:nvSpPr>
        <p:spPr>
          <a:xfrm>
            <a:off x="325821" y="1242308"/>
            <a:ext cx="1939669" cy="3693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Experimental Design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B8708F-7754-B937-48F6-7052285CE534}"/>
              </a:ext>
            </a:extLst>
          </p:cNvPr>
          <p:cNvCxnSpPr>
            <a:cxnSpLocks/>
          </p:cNvCxnSpPr>
          <p:nvPr/>
        </p:nvCxnSpPr>
        <p:spPr>
          <a:xfrm>
            <a:off x="2265490" y="1419994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AD339B-E64B-62FC-904C-399F183414C5}"/>
              </a:ext>
            </a:extLst>
          </p:cNvPr>
          <p:cNvSpPr/>
          <p:nvPr/>
        </p:nvSpPr>
        <p:spPr>
          <a:xfrm>
            <a:off x="2730051" y="1242308"/>
            <a:ext cx="1312947" cy="3693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Library Prep.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D42C1A8-C73F-878C-1B39-B8BF1C22425F}"/>
              </a:ext>
            </a:extLst>
          </p:cNvPr>
          <p:cNvSpPr/>
          <p:nvPr/>
        </p:nvSpPr>
        <p:spPr>
          <a:xfrm>
            <a:off x="4516978" y="1235328"/>
            <a:ext cx="1232995" cy="3693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Sequencing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9483991-BB61-8C45-BEA4-47EEA4F98ABF}"/>
              </a:ext>
            </a:extLst>
          </p:cNvPr>
          <p:cNvSpPr/>
          <p:nvPr/>
        </p:nvSpPr>
        <p:spPr>
          <a:xfrm>
            <a:off x="6223953" y="1242308"/>
            <a:ext cx="1121035" cy="3693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Alignment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473F2FD-FB54-C6E0-FCD5-D699AE75D256}"/>
              </a:ext>
            </a:extLst>
          </p:cNvPr>
          <p:cNvSpPr/>
          <p:nvPr/>
        </p:nvSpPr>
        <p:spPr>
          <a:xfrm>
            <a:off x="7855326" y="1242308"/>
            <a:ext cx="1461446" cy="3693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Quantification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9E35707-E15A-7A2D-9536-BBE4AB50D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851" y="1453747"/>
            <a:ext cx="362588" cy="373575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4A90BC3-8823-0B63-8F83-79E8B1CE15DC}"/>
              </a:ext>
            </a:extLst>
          </p:cNvPr>
          <p:cNvSpPr/>
          <p:nvPr/>
        </p:nvSpPr>
        <p:spPr>
          <a:xfrm>
            <a:off x="9802232" y="1231708"/>
            <a:ext cx="200107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Downstream Analysis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9D50D65-D833-7C70-C2D3-3400F2173292}"/>
              </a:ext>
            </a:extLst>
          </p:cNvPr>
          <p:cNvSpPr/>
          <p:nvPr/>
        </p:nvSpPr>
        <p:spPr>
          <a:xfrm>
            <a:off x="5799064" y="1103093"/>
            <a:ext cx="370022" cy="2227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000" b="1" dirty="0"/>
              <a:t>QC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7228FCC-D180-4630-86A1-4A0AC0BDBAAF}"/>
              </a:ext>
            </a:extLst>
          </p:cNvPr>
          <p:cNvCxnSpPr>
            <a:cxnSpLocks/>
          </p:cNvCxnSpPr>
          <p:nvPr/>
        </p:nvCxnSpPr>
        <p:spPr>
          <a:xfrm>
            <a:off x="4042998" y="1419994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574AD0-C597-C323-2E43-19E40200AA04}"/>
              </a:ext>
            </a:extLst>
          </p:cNvPr>
          <p:cNvCxnSpPr>
            <a:cxnSpLocks/>
          </p:cNvCxnSpPr>
          <p:nvPr/>
        </p:nvCxnSpPr>
        <p:spPr>
          <a:xfrm>
            <a:off x="5749973" y="1416374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28803F5-4E4C-1836-5D12-19011AA95BD3}"/>
              </a:ext>
            </a:extLst>
          </p:cNvPr>
          <p:cNvCxnSpPr>
            <a:cxnSpLocks/>
          </p:cNvCxnSpPr>
          <p:nvPr/>
        </p:nvCxnSpPr>
        <p:spPr>
          <a:xfrm>
            <a:off x="7344988" y="1416374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628056F-C6D9-96B8-367C-EF1CE0DBF9B1}"/>
              </a:ext>
            </a:extLst>
          </p:cNvPr>
          <p:cNvCxnSpPr>
            <a:cxnSpLocks/>
          </p:cNvCxnSpPr>
          <p:nvPr/>
        </p:nvCxnSpPr>
        <p:spPr>
          <a:xfrm>
            <a:off x="9316772" y="14029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F49D7FE-2DDF-3E23-98D8-45556CB749EC}"/>
              </a:ext>
            </a:extLst>
          </p:cNvPr>
          <p:cNvSpPr/>
          <p:nvPr/>
        </p:nvSpPr>
        <p:spPr>
          <a:xfrm>
            <a:off x="7403081" y="1099857"/>
            <a:ext cx="370022" cy="2227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000" b="1" dirty="0"/>
              <a:t>QC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2B5A2F-7BF5-C821-1005-F7734727069C}"/>
              </a:ext>
            </a:extLst>
          </p:cNvPr>
          <p:cNvSpPr/>
          <p:nvPr/>
        </p:nvSpPr>
        <p:spPr>
          <a:xfrm>
            <a:off x="9362273" y="1099857"/>
            <a:ext cx="370022" cy="2227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000" b="1" dirty="0"/>
              <a:t>QC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93B4701-FECD-E42B-5044-22EAFBF1C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866" y="1453747"/>
            <a:ext cx="362588" cy="3735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E426C4D-9DCF-CD90-6E93-F92C11F27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867" y="1507285"/>
            <a:ext cx="362834" cy="208710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9A9904F-C606-BAA5-601A-EC2B39C675C4}"/>
              </a:ext>
            </a:extLst>
          </p:cNvPr>
          <p:cNvSpPr/>
          <p:nvPr/>
        </p:nvSpPr>
        <p:spPr>
          <a:xfrm>
            <a:off x="9259334" y="903890"/>
            <a:ext cx="2606845" cy="1008993"/>
          </a:xfrm>
          <a:prstGeom prst="round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A6A658-3AB0-6B14-4405-7553B3FCE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387" y="404980"/>
            <a:ext cx="482737" cy="37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E01D511-39E6-9815-B171-BFCEEA4D14D1}"/>
              </a:ext>
            </a:extLst>
          </p:cNvPr>
          <p:cNvSpPr txBox="1"/>
          <p:nvPr/>
        </p:nvSpPr>
        <p:spPr>
          <a:xfrm>
            <a:off x="9822839" y="1993667"/>
            <a:ext cx="19804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A" sz="1200" i="1" dirty="0"/>
              <a:t>Our focus! Explained in detail in the coming slides! 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B77D900-7C2E-B27A-1BAF-D84F8E4FF0F4}"/>
              </a:ext>
            </a:extLst>
          </p:cNvPr>
          <p:cNvCxnSpPr>
            <a:cxnSpLocks/>
          </p:cNvCxnSpPr>
          <p:nvPr/>
        </p:nvCxnSpPr>
        <p:spPr>
          <a:xfrm>
            <a:off x="3196252" y="4363768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DA2EE571-02BC-208D-BDE3-2044253BB415}"/>
              </a:ext>
            </a:extLst>
          </p:cNvPr>
          <p:cNvSpPr/>
          <p:nvPr/>
        </p:nvSpPr>
        <p:spPr>
          <a:xfrm>
            <a:off x="3695110" y="4179102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QC: exploratory </a:t>
            </a:r>
            <a:endParaRPr lang="en-SA" sz="1600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D5E2C67-A8B3-C64E-11A1-24FD51238792}"/>
              </a:ext>
            </a:extLst>
          </p:cNvPr>
          <p:cNvSpPr/>
          <p:nvPr/>
        </p:nvSpPr>
        <p:spPr>
          <a:xfrm>
            <a:off x="1734806" y="4179102"/>
            <a:ext cx="146144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Quantification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3973F68-9D65-1EF7-EE8E-56C0A266A2EF}"/>
              </a:ext>
            </a:extLst>
          </p:cNvPr>
          <p:cNvCxnSpPr>
            <a:cxnSpLocks/>
          </p:cNvCxnSpPr>
          <p:nvPr/>
        </p:nvCxnSpPr>
        <p:spPr>
          <a:xfrm>
            <a:off x="5283059" y="4363768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8" name="Rounded Rectangle 2047">
            <a:extLst>
              <a:ext uri="{FF2B5EF4-FFF2-40B4-BE49-F238E27FC236}">
                <a16:creationId xmlns:a16="http://schemas.microsoft.com/office/drawing/2014/main" id="{ED1255DC-6ABA-B7AD-FF7B-23763371D7D6}"/>
              </a:ext>
            </a:extLst>
          </p:cNvPr>
          <p:cNvSpPr/>
          <p:nvPr/>
        </p:nvSpPr>
        <p:spPr>
          <a:xfrm>
            <a:off x="5781917" y="4193259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Normalization</a:t>
            </a:r>
            <a:endParaRPr lang="en-SA" sz="1600" dirty="0"/>
          </a:p>
        </p:txBody>
      </p:sp>
      <p:sp>
        <p:nvSpPr>
          <p:cNvPr id="2049" name="Rounded Rectangle 2048">
            <a:extLst>
              <a:ext uri="{FF2B5EF4-FFF2-40B4-BE49-F238E27FC236}">
                <a16:creationId xmlns:a16="http://schemas.microsoft.com/office/drawing/2014/main" id="{555B493D-71CC-72FA-2EC7-984EF7474FC6}"/>
              </a:ext>
            </a:extLst>
          </p:cNvPr>
          <p:cNvSpPr/>
          <p:nvPr/>
        </p:nvSpPr>
        <p:spPr>
          <a:xfrm>
            <a:off x="8189585" y="3713976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PCA </a:t>
            </a:r>
            <a:endParaRPr lang="en-SA" sz="1600" dirty="0"/>
          </a:p>
        </p:txBody>
      </p:sp>
      <p:cxnSp>
        <p:nvCxnSpPr>
          <p:cNvPr id="2051" name="Straight Arrow Connector 2050">
            <a:extLst>
              <a:ext uri="{FF2B5EF4-FFF2-40B4-BE49-F238E27FC236}">
                <a16:creationId xmlns:a16="http://schemas.microsoft.com/office/drawing/2014/main" id="{1F74A2AA-9E81-F0D0-C536-08E429C85B44}"/>
              </a:ext>
            </a:extLst>
          </p:cNvPr>
          <p:cNvCxnSpPr>
            <a:cxnSpLocks/>
            <a:endCxn id="2049" idx="1"/>
          </p:cNvCxnSpPr>
          <p:nvPr/>
        </p:nvCxnSpPr>
        <p:spPr>
          <a:xfrm flipV="1">
            <a:off x="7491983" y="3898642"/>
            <a:ext cx="697602" cy="455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52" name="Rounded Rectangle 2051">
            <a:extLst>
              <a:ext uri="{FF2B5EF4-FFF2-40B4-BE49-F238E27FC236}">
                <a16:creationId xmlns:a16="http://schemas.microsoft.com/office/drawing/2014/main" id="{6094B8E6-7FA7-0FD4-A7E1-38AF2D6E1F82}"/>
              </a:ext>
            </a:extLst>
          </p:cNvPr>
          <p:cNvSpPr/>
          <p:nvPr/>
        </p:nvSpPr>
        <p:spPr>
          <a:xfrm>
            <a:off x="8189585" y="4154621"/>
            <a:ext cx="221016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 </a:t>
            </a:r>
            <a:endParaRPr lang="en-SA" sz="1600" dirty="0"/>
          </a:p>
        </p:txBody>
      </p:sp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A42129AC-7E1B-0D4A-D7FD-37E6BA926409}"/>
              </a:ext>
            </a:extLst>
          </p:cNvPr>
          <p:cNvSpPr/>
          <p:nvPr/>
        </p:nvSpPr>
        <p:spPr>
          <a:xfrm>
            <a:off x="8189585" y="4652054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GSEA</a:t>
            </a:r>
            <a:endParaRPr lang="en-SA" sz="1600" dirty="0"/>
          </a:p>
        </p:txBody>
      </p:sp>
      <p:cxnSp>
        <p:nvCxnSpPr>
          <p:cNvPr id="2054" name="Straight Arrow Connector 2053">
            <a:extLst>
              <a:ext uri="{FF2B5EF4-FFF2-40B4-BE49-F238E27FC236}">
                <a16:creationId xmlns:a16="http://schemas.microsoft.com/office/drawing/2014/main" id="{FBD185E9-B85F-3E83-58E8-3FA0B10C287F}"/>
              </a:ext>
            </a:extLst>
          </p:cNvPr>
          <p:cNvCxnSpPr>
            <a:cxnSpLocks/>
          </p:cNvCxnSpPr>
          <p:nvPr/>
        </p:nvCxnSpPr>
        <p:spPr>
          <a:xfrm>
            <a:off x="7491983" y="4354418"/>
            <a:ext cx="6976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5" name="Straight Arrow Connector 2054">
            <a:extLst>
              <a:ext uri="{FF2B5EF4-FFF2-40B4-BE49-F238E27FC236}">
                <a16:creationId xmlns:a16="http://schemas.microsoft.com/office/drawing/2014/main" id="{029D9E3C-5054-8346-847E-7D17FDCB3CF7}"/>
              </a:ext>
            </a:extLst>
          </p:cNvPr>
          <p:cNvCxnSpPr>
            <a:cxnSpLocks/>
          </p:cNvCxnSpPr>
          <p:nvPr/>
        </p:nvCxnSpPr>
        <p:spPr>
          <a:xfrm>
            <a:off x="7491983" y="4354418"/>
            <a:ext cx="697602" cy="489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5" name="Rounded Rectangle 2064">
            <a:extLst>
              <a:ext uri="{FF2B5EF4-FFF2-40B4-BE49-F238E27FC236}">
                <a16:creationId xmlns:a16="http://schemas.microsoft.com/office/drawing/2014/main" id="{DFBB34D6-500A-ED05-350C-80BD3AD1CDDF}"/>
              </a:ext>
            </a:extLst>
          </p:cNvPr>
          <p:cNvSpPr/>
          <p:nvPr/>
        </p:nvSpPr>
        <p:spPr>
          <a:xfrm>
            <a:off x="1199057" y="3545006"/>
            <a:ext cx="9858149" cy="1859243"/>
          </a:xfrm>
          <a:prstGeom prst="round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BEC97583-F473-5B41-A456-31AE160919D8}"/>
              </a:ext>
            </a:extLst>
          </p:cNvPr>
          <p:cNvCxnSpPr>
            <a:cxnSpLocks/>
            <a:endCxn id="2065" idx="0"/>
          </p:cNvCxnSpPr>
          <p:nvPr/>
        </p:nvCxnSpPr>
        <p:spPr>
          <a:xfrm flipH="1">
            <a:off x="6128132" y="1827322"/>
            <a:ext cx="3131202" cy="171768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927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EA41408-F8E8-EFC7-8666-38E34DC58580}"/>
              </a:ext>
            </a:extLst>
          </p:cNvPr>
          <p:cNvSpPr/>
          <p:nvPr/>
        </p:nvSpPr>
        <p:spPr>
          <a:xfrm>
            <a:off x="417781" y="3048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A5AE5-C156-9B03-4662-3EB64416F154}"/>
              </a:ext>
            </a:extLst>
          </p:cNvPr>
          <p:cNvSpPr txBox="1"/>
          <p:nvPr/>
        </p:nvSpPr>
        <p:spPr>
          <a:xfrm>
            <a:off x="1097231" y="374134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ipeline for RNA-seq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(e.g., JCI dataset: GSE198256)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338FAD-88D0-683E-7FDF-DB36F5B59D61}"/>
              </a:ext>
            </a:extLst>
          </p:cNvPr>
          <p:cNvCxnSpPr>
            <a:cxnSpLocks/>
          </p:cNvCxnSpPr>
          <p:nvPr/>
        </p:nvCxnSpPr>
        <p:spPr>
          <a:xfrm>
            <a:off x="3204673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62E09DE-EE49-B68C-119F-9B970199562E}"/>
              </a:ext>
            </a:extLst>
          </p:cNvPr>
          <p:cNvSpPr/>
          <p:nvPr/>
        </p:nvSpPr>
        <p:spPr>
          <a:xfrm>
            <a:off x="3703531" y="1140056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QC: exploratory </a:t>
            </a:r>
            <a:endParaRPr lang="en-SA" sz="16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EB1ECC0-7A14-C40D-DA57-786666C82F20}"/>
              </a:ext>
            </a:extLst>
          </p:cNvPr>
          <p:cNvSpPr/>
          <p:nvPr/>
        </p:nvSpPr>
        <p:spPr>
          <a:xfrm>
            <a:off x="1743227" y="1140056"/>
            <a:ext cx="146144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Quantification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F8A95F-EF90-11B4-1B96-8201D180790E}"/>
              </a:ext>
            </a:extLst>
          </p:cNvPr>
          <p:cNvCxnSpPr>
            <a:cxnSpLocks/>
          </p:cNvCxnSpPr>
          <p:nvPr/>
        </p:nvCxnSpPr>
        <p:spPr>
          <a:xfrm>
            <a:off x="5291480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9688FF-E815-C6FB-4EB6-7F462F73FEBE}"/>
              </a:ext>
            </a:extLst>
          </p:cNvPr>
          <p:cNvSpPr/>
          <p:nvPr/>
        </p:nvSpPr>
        <p:spPr>
          <a:xfrm>
            <a:off x="5790338" y="1154213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Normalization</a:t>
            </a:r>
            <a:endParaRPr lang="en-SA" sz="1600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7A178CF-EDEF-7E14-2F18-03CA68C8FFEA}"/>
              </a:ext>
            </a:extLst>
          </p:cNvPr>
          <p:cNvSpPr/>
          <p:nvPr/>
        </p:nvSpPr>
        <p:spPr>
          <a:xfrm>
            <a:off x="8198006" y="674930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PCA </a:t>
            </a:r>
            <a:endParaRPr lang="en-SA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A66B36-1700-5B74-6860-DE9D8DF2E446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7500404" y="859596"/>
            <a:ext cx="697602" cy="455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0166B72-852E-D6ED-B314-1E21374C0130}"/>
              </a:ext>
            </a:extLst>
          </p:cNvPr>
          <p:cNvSpPr/>
          <p:nvPr/>
        </p:nvSpPr>
        <p:spPr>
          <a:xfrm>
            <a:off x="8198006" y="1115575"/>
            <a:ext cx="221016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 </a:t>
            </a:r>
            <a:endParaRPr lang="en-SA" sz="16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F98C7E6-3CD3-4428-9DEF-10B490963406}"/>
              </a:ext>
            </a:extLst>
          </p:cNvPr>
          <p:cNvSpPr/>
          <p:nvPr/>
        </p:nvSpPr>
        <p:spPr>
          <a:xfrm>
            <a:off x="8198006" y="1613008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GSEA</a:t>
            </a:r>
            <a:endParaRPr lang="en-SA" sz="16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617F755-5FE9-4E7B-085F-40ABAF811757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6B495A-DE96-DE73-6219-D2AB061FB16A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489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2B30C-8E0F-C144-06A2-D7EB662A346C}"/>
              </a:ext>
            </a:extLst>
          </p:cNvPr>
          <p:cNvSpPr/>
          <p:nvPr/>
        </p:nvSpPr>
        <p:spPr>
          <a:xfrm>
            <a:off x="3678653" y="674930"/>
            <a:ext cx="7687847" cy="1340101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9CF8AE-E740-A8BA-07B3-CCF26D786174}"/>
              </a:ext>
            </a:extLst>
          </p:cNvPr>
          <p:cNvSpPr txBox="1"/>
          <p:nvPr/>
        </p:nvSpPr>
        <p:spPr>
          <a:xfrm>
            <a:off x="951181" y="224111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800" b="1" dirty="0"/>
              <a:t>Genes Quantification</a:t>
            </a:r>
            <a:endParaRPr lang="en-SA" b="1" dirty="0"/>
          </a:p>
        </p:txBody>
      </p:sp>
      <p:pic>
        <p:nvPicPr>
          <p:cNvPr id="4100" name="Picture 4" descr="Read mapping">
            <a:extLst>
              <a:ext uri="{FF2B5EF4-FFF2-40B4-BE49-F238E27FC236}">
                <a16:creationId xmlns:a16="http://schemas.microsoft.com/office/drawing/2014/main" id="{A607C1DD-7C87-D90E-57D5-9CF56B76C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4" t="34925" b="27340"/>
          <a:stretch/>
        </p:blipFill>
        <p:spPr bwMode="auto">
          <a:xfrm>
            <a:off x="318756" y="3007034"/>
            <a:ext cx="5951606" cy="26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ight Arrow 42">
            <a:extLst>
              <a:ext uri="{FF2B5EF4-FFF2-40B4-BE49-F238E27FC236}">
                <a16:creationId xmlns:a16="http://schemas.microsoft.com/office/drawing/2014/main" id="{45D8E646-E588-73A5-289D-C38A733F26C7}"/>
              </a:ext>
            </a:extLst>
          </p:cNvPr>
          <p:cNvSpPr/>
          <p:nvPr/>
        </p:nvSpPr>
        <p:spPr>
          <a:xfrm>
            <a:off x="6437870" y="3790357"/>
            <a:ext cx="815399" cy="9144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4102" name="Picture 6" descr="Counting reads | Introduction to RNA-Seq using high-performance computing -  ARCHIVED">
            <a:extLst>
              <a:ext uri="{FF2B5EF4-FFF2-40B4-BE49-F238E27FC236}">
                <a16:creationId xmlns:a16="http://schemas.microsoft.com/office/drawing/2014/main" id="{91EF4103-8112-F6DE-55A2-720B65584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556" y="2781513"/>
            <a:ext cx="2887065" cy="26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E27A118-87CC-9DD9-931A-0118CCBFE30F}"/>
              </a:ext>
            </a:extLst>
          </p:cNvPr>
          <p:cNvSpPr txBox="1"/>
          <p:nvPr/>
        </p:nvSpPr>
        <p:spPr>
          <a:xfrm>
            <a:off x="6845569" y="6480083"/>
            <a:ext cx="60980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100" dirty="0"/>
              <a:t>https://hbctraining.github.io/Intro-to-rnaseq-hpc-O2/lessons/05_counting_reads.html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4929BF-F676-A609-227D-ECAC9E331CBA}"/>
              </a:ext>
            </a:extLst>
          </p:cNvPr>
          <p:cNvSpPr txBox="1"/>
          <p:nvPr/>
        </p:nvSpPr>
        <p:spPr>
          <a:xfrm>
            <a:off x="2099948" y="6442008"/>
            <a:ext cx="60980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100" dirty="0"/>
              <a:t>“Read Mapping”, Biocorecrg.Github.lo, 2022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6C9F49-033A-FF4C-D99C-39F68E0DDCC4}"/>
              </a:ext>
            </a:extLst>
          </p:cNvPr>
          <p:cNvSpPr txBox="1"/>
          <p:nvPr/>
        </p:nvSpPr>
        <p:spPr>
          <a:xfrm>
            <a:off x="7359344" y="553954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800" b="1" dirty="0"/>
              <a:t>From here, we work with the count matrix </a:t>
            </a:r>
            <a:endParaRPr lang="en-SA" b="1" dirty="0"/>
          </a:p>
        </p:txBody>
      </p:sp>
    </p:spTree>
    <p:extLst>
      <p:ext uri="{BB962C8B-B14F-4D97-AF65-F5344CB8AC3E}">
        <p14:creationId xmlns:p14="http://schemas.microsoft.com/office/powerpoint/2010/main" val="3039647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4FFA96D4-3ED6-4F98-E5E1-3FECAF5B7B79}"/>
              </a:ext>
            </a:extLst>
          </p:cNvPr>
          <p:cNvSpPr txBox="1"/>
          <p:nvPr/>
        </p:nvSpPr>
        <p:spPr>
          <a:xfrm>
            <a:off x="621612" y="2109618"/>
            <a:ext cx="466330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effectLst/>
              </a:rPr>
              <a:t>Examples: </a:t>
            </a:r>
          </a:p>
          <a:p>
            <a:endParaRPr lang="en-US" sz="1600" b="1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Biotype detection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Sequencing depth &amp; Expression Quantification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Sequencing bias detection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accent1"/>
                </a:solidFill>
              </a:rPr>
              <a:t>F</a:t>
            </a:r>
            <a:r>
              <a:rPr lang="en-US" sz="1400" b="1" dirty="0">
                <a:solidFill>
                  <a:schemeClr val="accent1"/>
                </a:solidFill>
                <a:effectLst/>
              </a:rPr>
              <a:t>eature length effect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400" dirty="0">
                <a:effectLst/>
              </a:rPr>
              <a:t>GC content 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400" dirty="0"/>
              <a:t>D</a:t>
            </a:r>
            <a:r>
              <a:rPr lang="en-US" sz="1400" dirty="0">
                <a:effectLst/>
              </a:rPr>
              <a:t>i</a:t>
            </a:r>
            <a:r>
              <a:rPr lang="en-US" sz="1400" dirty="0"/>
              <a:t>ff</a:t>
            </a:r>
            <a:r>
              <a:rPr lang="en-US" sz="1400" dirty="0">
                <a:effectLst/>
              </a:rPr>
              <a:t>erences in RNA composition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</a:rPr>
              <a:t>Batch e</a:t>
            </a:r>
            <a:r>
              <a:rPr lang="en-US" sz="1600" dirty="0">
                <a:solidFill>
                  <a:srgbClr val="000000"/>
                </a:solidFill>
              </a:rPr>
              <a:t>ffect</a:t>
            </a:r>
            <a:r>
              <a:rPr lang="en-US" sz="1600" dirty="0">
                <a:solidFill>
                  <a:srgbClr val="000000"/>
                </a:solidFill>
                <a:effectLst/>
              </a:rPr>
              <a:t> exploration</a:t>
            </a:r>
            <a:endParaRPr lang="en-SA" sz="1600" i="1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B72A072-5361-6089-0CC1-799A07D46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414"/>
          <a:stretch/>
        </p:blipFill>
        <p:spPr>
          <a:xfrm>
            <a:off x="6293607" y="2793013"/>
            <a:ext cx="4473355" cy="251119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77D4F9FF-AF5E-F5CC-AF55-5D81968621D8}"/>
              </a:ext>
            </a:extLst>
          </p:cNvPr>
          <p:cNvSpPr/>
          <p:nvPr/>
        </p:nvSpPr>
        <p:spPr>
          <a:xfrm>
            <a:off x="417781" y="3048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EFE51F-AD8B-E3DA-8DAB-E8D1D460741D}"/>
              </a:ext>
            </a:extLst>
          </p:cNvPr>
          <p:cNvSpPr txBox="1"/>
          <p:nvPr/>
        </p:nvSpPr>
        <p:spPr>
          <a:xfrm>
            <a:off x="1097231" y="374134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ipeline for RNA-seq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(e.g., JCI dataset: GSE198256)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76493B6-DE36-217A-B769-F0ECC4196872}"/>
              </a:ext>
            </a:extLst>
          </p:cNvPr>
          <p:cNvCxnSpPr>
            <a:cxnSpLocks/>
          </p:cNvCxnSpPr>
          <p:nvPr/>
        </p:nvCxnSpPr>
        <p:spPr>
          <a:xfrm>
            <a:off x="3204673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D8F647D-5F6D-AEEA-6DEC-D6E5A2E0285C}"/>
              </a:ext>
            </a:extLst>
          </p:cNvPr>
          <p:cNvSpPr/>
          <p:nvPr/>
        </p:nvSpPr>
        <p:spPr>
          <a:xfrm>
            <a:off x="3703531" y="1140056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QC: exploratory </a:t>
            </a:r>
            <a:endParaRPr lang="en-SA" sz="1600" dirty="0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F43ACB3A-59FE-24E2-F1A6-F4CC721C5DAE}"/>
              </a:ext>
            </a:extLst>
          </p:cNvPr>
          <p:cNvSpPr/>
          <p:nvPr/>
        </p:nvSpPr>
        <p:spPr>
          <a:xfrm>
            <a:off x="1743227" y="1140056"/>
            <a:ext cx="146144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Quantification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262532-D7B6-379C-59C1-C2E6DB38B2D8}"/>
              </a:ext>
            </a:extLst>
          </p:cNvPr>
          <p:cNvCxnSpPr>
            <a:cxnSpLocks/>
          </p:cNvCxnSpPr>
          <p:nvPr/>
        </p:nvCxnSpPr>
        <p:spPr>
          <a:xfrm>
            <a:off x="5291480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D843CE1A-7F15-A872-A397-E2ADE16894D5}"/>
              </a:ext>
            </a:extLst>
          </p:cNvPr>
          <p:cNvSpPr/>
          <p:nvPr/>
        </p:nvSpPr>
        <p:spPr>
          <a:xfrm>
            <a:off x="5790338" y="1154213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Normalization</a:t>
            </a:r>
            <a:endParaRPr lang="en-SA" sz="1600" dirty="0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AE7434D1-53D5-A262-AB2F-ADF4C9EB6DD9}"/>
              </a:ext>
            </a:extLst>
          </p:cNvPr>
          <p:cNvSpPr/>
          <p:nvPr/>
        </p:nvSpPr>
        <p:spPr>
          <a:xfrm>
            <a:off x="8198006" y="674930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PCA </a:t>
            </a:r>
            <a:endParaRPr lang="en-SA" sz="1600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D599259-5872-373C-8AF9-BF209308CF62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7500404" y="859596"/>
            <a:ext cx="697602" cy="455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1D5E6417-7A5D-14F2-3DE2-F8DEA60C7660}"/>
              </a:ext>
            </a:extLst>
          </p:cNvPr>
          <p:cNvSpPr/>
          <p:nvPr/>
        </p:nvSpPr>
        <p:spPr>
          <a:xfrm>
            <a:off x="8198006" y="1115575"/>
            <a:ext cx="221016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 </a:t>
            </a:r>
            <a:endParaRPr lang="en-SA" sz="1600" dirty="0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17B6244A-001C-CE21-BBFC-5E7590965791}"/>
              </a:ext>
            </a:extLst>
          </p:cNvPr>
          <p:cNvSpPr/>
          <p:nvPr/>
        </p:nvSpPr>
        <p:spPr>
          <a:xfrm>
            <a:off x="8198006" y="1613008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GSEA</a:t>
            </a:r>
            <a:endParaRPr lang="en-SA" sz="16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84F8C4F-948F-B52C-0DA6-BC85035C4C9B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F58F257-0FE0-70A7-2DA2-0B4CEB67646B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489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3A49FF3-A26F-B06B-5313-6C33BB93E7A6}"/>
              </a:ext>
            </a:extLst>
          </p:cNvPr>
          <p:cNvSpPr/>
          <p:nvPr/>
        </p:nvSpPr>
        <p:spPr>
          <a:xfrm>
            <a:off x="5316358" y="674930"/>
            <a:ext cx="6050142" cy="1340101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450B758-2402-80D6-8452-4F5254DE75C7}"/>
              </a:ext>
            </a:extLst>
          </p:cNvPr>
          <p:cNvSpPr/>
          <p:nvPr/>
        </p:nvSpPr>
        <p:spPr>
          <a:xfrm>
            <a:off x="1666526" y="1044262"/>
            <a:ext cx="1563025" cy="568746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76" name="Picture 4">
            <a:extLst>
              <a:ext uri="{FF2B5EF4-FFF2-40B4-BE49-F238E27FC236}">
                <a16:creationId xmlns:a16="http://schemas.microsoft.com/office/drawing/2014/main" id="{4EACA7CD-ABA5-5504-D552-F4DD76D96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320" y="1621308"/>
            <a:ext cx="357910" cy="2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E9330A01-5864-D211-E673-2222833D6E91}"/>
              </a:ext>
            </a:extLst>
          </p:cNvPr>
          <p:cNvSpPr txBox="1"/>
          <p:nvPr/>
        </p:nvSpPr>
        <p:spPr>
          <a:xfrm>
            <a:off x="4287529" y="1621503"/>
            <a:ext cx="717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NOISeq</a:t>
            </a:r>
            <a:endParaRPr lang="en-S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08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4FFA96D4-3ED6-4F98-E5E1-3FECAF5B7B79}"/>
              </a:ext>
            </a:extLst>
          </p:cNvPr>
          <p:cNvSpPr txBox="1"/>
          <p:nvPr/>
        </p:nvSpPr>
        <p:spPr>
          <a:xfrm>
            <a:off x="621612" y="2109618"/>
            <a:ext cx="466330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effectLst/>
              </a:rPr>
              <a:t>Examples: </a:t>
            </a:r>
          </a:p>
          <a:p>
            <a:endParaRPr lang="en-US" sz="1600" b="1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Biotype detection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Sequencing depth &amp; Expression Quantification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Sequencing bias detection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400" dirty="0"/>
              <a:t>F</a:t>
            </a:r>
            <a:r>
              <a:rPr lang="en-US" sz="1400" dirty="0">
                <a:effectLst/>
              </a:rPr>
              <a:t>eature length effect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accent1"/>
                </a:solidFill>
                <a:effectLst/>
              </a:rPr>
              <a:t>GC content 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400" dirty="0"/>
              <a:t>D</a:t>
            </a:r>
            <a:r>
              <a:rPr lang="en-US" sz="1400" dirty="0">
                <a:effectLst/>
              </a:rPr>
              <a:t>i</a:t>
            </a:r>
            <a:r>
              <a:rPr lang="en-US" sz="1400" dirty="0"/>
              <a:t>ff</a:t>
            </a:r>
            <a:r>
              <a:rPr lang="en-US" sz="1400" dirty="0">
                <a:effectLst/>
              </a:rPr>
              <a:t>erences in RNA composition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</a:rPr>
              <a:t>Batch e</a:t>
            </a:r>
            <a:r>
              <a:rPr lang="en-US" sz="1600" dirty="0">
                <a:solidFill>
                  <a:srgbClr val="000000"/>
                </a:solidFill>
              </a:rPr>
              <a:t>ffect</a:t>
            </a:r>
            <a:r>
              <a:rPr lang="en-US" sz="1600" dirty="0">
                <a:solidFill>
                  <a:srgbClr val="000000"/>
                </a:solidFill>
                <a:effectLst/>
              </a:rPr>
              <a:t> exploration</a:t>
            </a:r>
            <a:endParaRPr lang="en-SA" sz="1600" i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E841BA3-A055-F412-7B02-2CF1BF55B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415"/>
          <a:stretch/>
        </p:blipFill>
        <p:spPr>
          <a:xfrm>
            <a:off x="6096000" y="2662573"/>
            <a:ext cx="4519745" cy="2537232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77D4F9FF-AF5E-F5CC-AF55-5D81968621D8}"/>
              </a:ext>
            </a:extLst>
          </p:cNvPr>
          <p:cNvSpPr/>
          <p:nvPr/>
        </p:nvSpPr>
        <p:spPr>
          <a:xfrm>
            <a:off x="417781" y="3048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EFE51F-AD8B-E3DA-8DAB-E8D1D460741D}"/>
              </a:ext>
            </a:extLst>
          </p:cNvPr>
          <p:cNvSpPr txBox="1"/>
          <p:nvPr/>
        </p:nvSpPr>
        <p:spPr>
          <a:xfrm>
            <a:off x="1097231" y="374134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ipeline for RNA-seq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(e.g., JCI dataset: GSE198256)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76493B6-DE36-217A-B769-F0ECC4196872}"/>
              </a:ext>
            </a:extLst>
          </p:cNvPr>
          <p:cNvCxnSpPr>
            <a:cxnSpLocks/>
          </p:cNvCxnSpPr>
          <p:nvPr/>
        </p:nvCxnSpPr>
        <p:spPr>
          <a:xfrm>
            <a:off x="3204673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D8F647D-5F6D-AEEA-6DEC-D6E5A2E0285C}"/>
              </a:ext>
            </a:extLst>
          </p:cNvPr>
          <p:cNvSpPr/>
          <p:nvPr/>
        </p:nvSpPr>
        <p:spPr>
          <a:xfrm>
            <a:off x="3703531" y="1140056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QC: exploratory </a:t>
            </a:r>
            <a:endParaRPr lang="en-SA" sz="1600" dirty="0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F43ACB3A-59FE-24E2-F1A6-F4CC721C5DAE}"/>
              </a:ext>
            </a:extLst>
          </p:cNvPr>
          <p:cNvSpPr/>
          <p:nvPr/>
        </p:nvSpPr>
        <p:spPr>
          <a:xfrm>
            <a:off x="1743227" y="1140056"/>
            <a:ext cx="146144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Quantification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262532-D7B6-379C-59C1-C2E6DB38B2D8}"/>
              </a:ext>
            </a:extLst>
          </p:cNvPr>
          <p:cNvCxnSpPr>
            <a:cxnSpLocks/>
          </p:cNvCxnSpPr>
          <p:nvPr/>
        </p:nvCxnSpPr>
        <p:spPr>
          <a:xfrm>
            <a:off x="5291480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D843CE1A-7F15-A872-A397-E2ADE16894D5}"/>
              </a:ext>
            </a:extLst>
          </p:cNvPr>
          <p:cNvSpPr/>
          <p:nvPr/>
        </p:nvSpPr>
        <p:spPr>
          <a:xfrm>
            <a:off x="5790338" y="1154213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Normalization</a:t>
            </a:r>
            <a:endParaRPr lang="en-SA" sz="1600" dirty="0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AE7434D1-53D5-A262-AB2F-ADF4C9EB6DD9}"/>
              </a:ext>
            </a:extLst>
          </p:cNvPr>
          <p:cNvSpPr/>
          <p:nvPr/>
        </p:nvSpPr>
        <p:spPr>
          <a:xfrm>
            <a:off x="8198006" y="674930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PCA </a:t>
            </a:r>
            <a:endParaRPr lang="en-SA" sz="1600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D599259-5872-373C-8AF9-BF209308CF62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7500404" y="859596"/>
            <a:ext cx="697602" cy="455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1D5E6417-7A5D-14F2-3DE2-F8DEA60C7660}"/>
              </a:ext>
            </a:extLst>
          </p:cNvPr>
          <p:cNvSpPr/>
          <p:nvPr/>
        </p:nvSpPr>
        <p:spPr>
          <a:xfrm>
            <a:off x="8198006" y="1115575"/>
            <a:ext cx="221016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 </a:t>
            </a:r>
            <a:endParaRPr lang="en-SA" sz="1600" dirty="0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17B6244A-001C-CE21-BBFC-5E7590965791}"/>
              </a:ext>
            </a:extLst>
          </p:cNvPr>
          <p:cNvSpPr/>
          <p:nvPr/>
        </p:nvSpPr>
        <p:spPr>
          <a:xfrm>
            <a:off x="8198006" y="1613008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GSEA</a:t>
            </a:r>
            <a:endParaRPr lang="en-SA" sz="16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84F8C4F-948F-B52C-0DA6-BC85035C4C9B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F58F257-0FE0-70A7-2DA2-0B4CEB67646B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489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3A49FF3-A26F-B06B-5313-6C33BB93E7A6}"/>
              </a:ext>
            </a:extLst>
          </p:cNvPr>
          <p:cNvSpPr/>
          <p:nvPr/>
        </p:nvSpPr>
        <p:spPr>
          <a:xfrm>
            <a:off x="5316358" y="674930"/>
            <a:ext cx="6050142" cy="1340101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450B758-2402-80D6-8452-4F5254DE75C7}"/>
              </a:ext>
            </a:extLst>
          </p:cNvPr>
          <p:cNvSpPr/>
          <p:nvPr/>
        </p:nvSpPr>
        <p:spPr>
          <a:xfrm>
            <a:off x="1666526" y="1044262"/>
            <a:ext cx="1563025" cy="568746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EA1351F-ED10-4B7B-A7E4-8C262710A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320" y="1621308"/>
            <a:ext cx="357910" cy="2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1CC4F6-02F8-EFC4-5DB0-E2EB9DDD747D}"/>
              </a:ext>
            </a:extLst>
          </p:cNvPr>
          <p:cNvSpPr txBox="1"/>
          <p:nvPr/>
        </p:nvSpPr>
        <p:spPr>
          <a:xfrm>
            <a:off x="4287529" y="1621503"/>
            <a:ext cx="717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NOISeq</a:t>
            </a:r>
            <a:endParaRPr lang="en-S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784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4FFA96D4-3ED6-4F98-E5E1-3FECAF5B7B79}"/>
              </a:ext>
            </a:extLst>
          </p:cNvPr>
          <p:cNvSpPr txBox="1"/>
          <p:nvPr/>
        </p:nvSpPr>
        <p:spPr>
          <a:xfrm>
            <a:off x="621612" y="2109618"/>
            <a:ext cx="466330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effectLst/>
              </a:rPr>
              <a:t>Examples: </a:t>
            </a:r>
          </a:p>
          <a:p>
            <a:endParaRPr lang="en-US" sz="1600" b="1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Biotype detection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Sequencing depth &amp; Expression Quantification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Sequencing bias detection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400" dirty="0"/>
              <a:t>F</a:t>
            </a:r>
            <a:r>
              <a:rPr lang="en-US" sz="1400" dirty="0">
                <a:effectLst/>
              </a:rPr>
              <a:t>eature length effect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400" dirty="0">
                <a:effectLst/>
              </a:rPr>
              <a:t>GC content 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400" b="1" dirty="0">
                <a:solidFill>
                  <a:schemeClr val="accent1"/>
                </a:solidFill>
              </a:rPr>
              <a:t>D</a:t>
            </a:r>
            <a:r>
              <a:rPr lang="en-US" sz="1400" b="1" dirty="0">
                <a:solidFill>
                  <a:schemeClr val="accent1"/>
                </a:solidFill>
                <a:effectLst/>
              </a:rPr>
              <a:t>i</a:t>
            </a:r>
            <a:r>
              <a:rPr lang="en-US" sz="1400" b="1" dirty="0">
                <a:solidFill>
                  <a:schemeClr val="accent1"/>
                </a:solidFill>
              </a:rPr>
              <a:t>ff</a:t>
            </a:r>
            <a:r>
              <a:rPr lang="en-US" sz="1400" b="1" dirty="0">
                <a:solidFill>
                  <a:schemeClr val="accent1"/>
                </a:solidFill>
                <a:effectLst/>
              </a:rPr>
              <a:t>erences in RNA composition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</a:rPr>
              <a:t>Batch e</a:t>
            </a:r>
            <a:r>
              <a:rPr lang="en-US" sz="1600" dirty="0">
                <a:solidFill>
                  <a:srgbClr val="000000"/>
                </a:solidFill>
              </a:rPr>
              <a:t>ffect</a:t>
            </a:r>
            <a:r>
              <a:rPr lang="en-US" sz="1600" dirty="0">
                <a:solidFill>
                  <a:srgbClr val="000000"/>
                </a:solidFill>
                <a:effectLst/>
              </a:rPr>
              <a:t> exploration</a:t>
            </a:r>
            <a:endParaRPr lang="en-SA" sz="1600" i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9963F25-8C50-E765-127D-DD93A694D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430"/>
          <a:stretch/>
        </p:blipFill>
        <p:spPr>
          <a:xfrm>
            <a:off x="6748040" y="2600329"/>
            <a:ext cx="4093942" cy="2557569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77D4F9FF-AF5E-F5CC-AF55-5D81968621D8}"/>
              </a:ext>
            </a:extLst>
          </p:cNvPr>
          <p:cNvSpPr/>
          <p:nvPr/>
        </p:nvSpPr>
        <p:spPr>
          <a:xfrm>
            <a:off x="417781" y="3048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EFE51F-AD8B-E3DA-8DAB-E8D1D460741D}"/>
              </a:ext>
            </a:extLst>
          </p:cNvPr>
          <p:cNvSpPr txBox="1"/>
          <p:nvPr/>
        </p:nvSpPr>
        <p:spPr>
          <a:xfrm>
            <a:off x="1097231" y="374134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ipeline for RNA-seq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(e.g., JCI dataset: GSE198256)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76493B6-DE36-217A-B769-F0ECC4196872}"/>
              </a:ext>
            </a:extLst>
          </p:cNvPr>
          <p:cNvCxnSpPr>
            <a:cxnSpLocks/>
          </p:cNvCxnSpPr>
          <p:nvPr/>
        </p:nvCxnSpPr>
        <p:spPr>
          <a:xfrm>
            <a:off x="3204673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D8F647D-5F6D-AEEA-6DEC-D6E5A2E0285C}"/>
              </a:ext>
            </a:extLst>
          </p:cNvPr>
          <p:cNvSpPr/>
          <p:nvPr/>
        </p:nvSpPr>
        <p:spPr>
          <a:xfrm>
            <a:off x="3703531" y="1140056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QC: exploratory </a:t>
            </a:r>
            <a:endParaRPr lang="en-SA" sz="1600" dirty="0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F43ACB3A-59FE-24E2-F1A6-F4CC721C5DAE}"/>
              </a:ext>
            </a:extLst>
          </p:cNvPr>
          <p:cNvSpPr/>
          <p:nvPr/>
        </p:nvSpPr>
        <p:spPr>
          <a:xfrm>
            <a:off x="1743227" y="1140056"/>
            <a:ext cx="146144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Quantification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262532-D7B6-379C-59C1-C2E6DB38B2D8}"/>
              </a:ext>
            </a:extLst>
          </p:cNvPr>
          <p:cNvCxnSpPr>
            <a:cxnSpLocks/>
          </p:cNvCxnSpPr>
          <p:nvPr/>
        </p:nvCxnSpPr>
        <p:spPr>
          <a:xfrm>
            <a:off x="5291480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D843CE1A-7F15-A872-A397-E2ADE16894D5}"/>
              </a:ext>
            </a:extLst>
          </p:cNvPr>
          <p:cNvSpPr/>
          <p:nvPr/>
        </p:nvSpPr>
        <p:spPr>
          <a:xfrm>
            <a:off x="5790338" y="1154213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Normalization</a:t>
            </a:r>
            <a:endParaRPr lang="en-SA" sz="1600" dirty="0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AE7434D1-53D5-A262-AB2F-ADF4C9EB6DD9}"/>
              </a:ext>
            </a:extLst>
          </p:cNvPr>
          <p:cNvSpPr/>
          <p:nvPr/>
        </p:nvSpPr>
        <p:spPr>
          <a:xfrm>
            <a:off x="8198006" y="674930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PCA </a:t>
            </a:r>
            <a:endParaRPr lang="en-SA" sz="1600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D599259-5872-373C-8AF9-BF209308CF62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7500404" y="859596"/>
            <a:ext cx="697602" cy="455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1D5E6417-7A5D-14F2-3DE2-F8DEA60C7660}"/>
              </a:ext>
            </a:extLst>
          </p:cNvPr>
          <p:cNvSpPr/>
          <p:nvPr/>
        </p:nvSpPr>
        <p:spPr>
          <a:xfrm>
            <a:off x="8198006" y="1115575"/>
            <a:ext cx="221016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 </a:t>
            </a:r>
            <a:endParaRPr lang="en-SA" sz="1600" dirty="0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17B6244A-001C-CE21-BBFC-5E7590965791}"/>
              </a:ext>
            </a:extLst>
          </p:cNvPr>
          <p:cNvSpPr/>
          <p:nvPr/>
        </p:nvSpPr>
        <p:spPr>
          <a:xfrm>
            <a:off x="8198006" y="1613008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GSEA</a:t>
            </a:r>
            <a:endParaRPr lang="en-SA" sz="16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84F8C4F-948F-B52C-0DA6-BC85035C4C9B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F58F257-0FE0-70A7-2DA2-0B4CEB67646B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489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3A49FF3-A26F-B06B-5313-6C33BB93E7A6}"/>
              </a:ext>
            </a:extLst>
          </p:cNvPr>
          <p:cNvSpPr/>
          <p:nvPr/>
        </p:nvSpPr>
        <p:spPr>
          <a:xfrm>
            <a:off x="5316358" y="674930"/>
            <a:ext cx="6050142" cy="1340101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450B758-2402-80D6-8452-4F5254DE75C7}"/>
              </a:ext>
            </a:extLst>
          </p:cNvPr>
          <p:cNvSpPr/>
          <p:nvPr/>
        </p:nvSpPr>
        <p:spPr>
          <a:xfrm>
            <a:off x="1666526" y="1044262"/>
            <a:ext cx="1563025" cy="568746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E31AA06-1491-6A49-B082-778D14B45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320" y="1621308"/>
            <a:ext cx="357910" cy="2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A19BAD-E574-D2BA-9B5B-CC4DF98F12C1}"/>
              </a:ext>
            </a:extLst>
          </p:cNvPr>
          <p:cNvSpPr txBox="1"/>
          <p:nvPr/>
        </p:nvSpPr>
        <p:spPr>
          <a:xfrm>
            <a:off x="4287529" y="1621503"/>
            <a:ext cx="717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NOISeq</a:t>
            </a:r>
            <a:endParaRPr lang="en-S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29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B5F4B1-D31D-FBB4-2105-7266C62AA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398" y="2949443"/>
            <a:ext cx="4803185" cy="23717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1507E02-0CA1-750D-E9F2-CFF31532A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37" y="4943569"/>
            <a:ext cx="1021833" cy="665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082FAA-F3E2-B689-DD6E-F4F7F8405860}"/>
              </a:ext>
            </a:extLst>
          </p:cNvPr>
          <p:cNvSpPr txBox="1"/>
          <p:nvPr/>
        </p:nvSpPr>
        <p:spPr>
          <a:xfrm>
            <a:off x="382995" y="2324289"/>
            <a:ext cx="629417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Filtering out non/low-expressed genes: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Genes that are n</a:t>
            </a:r>
            <a:r>
              <a:rPr lang="en-SA" sz="1600" dirty="0"/>
              <a:t>ot expressed (or have very low expression)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A" sz="1600" dirty="0"/>
              <a:t>Approach: We assume a gene is ‘expressed’ in a given sample if it has a count of =&gt;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will decide to keep genes that are expressed in at least in 1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keep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rowSums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(assay(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&gt;= 20) &gt;=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dds_f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[keep,]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D38BC2-51E5-D60C-9F89-465551005C6C}"/>
              </a:ext>
            </a:extLst>
          </p:cNvPr>
          <p:cNvSpPr/>
          <p:nvPr/>
        </p:nvSpPr>
        <p:spPr>
          <a:xfrm>
            <a:off x="7538386" y="2949443"/>
            <a:ext cx="217393" cy="2326816"/>
          </a:xfrm>
          <a:prstGeom prst="round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ACBA8E-95D6-6D6F-4F7F-DB1210042798}"/>
              </a:ext>
            </a:extLst>
          </p:cNvPr>
          <p:cNvCxnSpPr/>
          <p:nvPr/>
        </p:nvCxnSpPr>
        <p:spPr>
          <a:xfrm flipH="1">
            <a:off x="7752446" y="3319661"/>
            <a:ext cx="32622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0DF1AEB-F43C-5A98-8404-09969D520EDE}"/>
              </a:ext>
            </a:extLst>
          </p:cNvPr>
          <p:cNvSpPr txBox="1"/>
          <p:nvPr/>
        </p:nvSpPr>
        <p:spPr>
          <a:xfrm>
            <a:off x="8013676" y="3167911"/>
            <a:ext cx="26008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Here, we can see that there are many genes which are not ‘expressed’ 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B316D4D-30BF-6B69-DD35-AFF0E982AC46}"/>
              </a:ext>
            </a:extLst>
          </p:cNvPr>
          <p:cNvSpPr/>
          <p:nvPr/>
        </p:nvSpPr>
        <p:spPr>
          <a:xfrm>
            <a:off x="7752445" y="3568689"/>
            <a:ext cx="4056559" cy="1596562"/>
          </a:xfrm>
          <a:prstGeom prst="roundRect">
            <a:avLst/>
          </a:prstGeom>
          <a:noFill/>
          <a:ln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5DD4E-FB42-6206-9709-05DF32092E62}"/>
              </a:ext>
            </a:extLst>
          </p:cNvPr>
          <p:cNvSpPr txBox="1"/>
          <p:nvPr/>
        </p:nvSpPr>
        <p:spPr>
          <a:xfrm>
            <a:off x="10672186" y="2316856"/>
            <a:ext cx="120145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But there are also genes (either many or few) which are expressed in at least =&gt; 1 samples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1258AB-A62D-C4B9-B8C4-689DDD9DEA3F}"/>
              </a:ext>
            </a:extLst>
          </p:cNvPr>
          <p:cNvCxnSpPr>
            <a:cxnSpLocks/>
          </p:cNvCxnSpPr>
          <p:nvPr/>
        </p:nvCxnSpPr>
        <p:spPr>
          <a:xfrm flipH="1">
            <a:off x="10865450" y="3120449"/>
            <a:ext cx="217393" cy="22977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2E81BC9-1AE1-7CB5-E1A3-A674EB133DD5}"/>
              </a:ext>
            </a:extLst>
          </p:cNvPr>
          <p:cNvSpPr/>
          <p:nvPr/>
        </p:nvSpPr>
        <p:spPr>
          <a:xfrm>
            <a:off x="417781" y="3048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0CBDC6-4FFF-A4AF-59E5-E8B0321CAC55}"/>
              </a:ext>
            </a:extLst>
          </p:cNvPr>
          <p:cNvSpPr txBox="1"/>
          <p:nvPr/>
        </p:nvSpPr>
        <p:spPr>
          <a:xfrm>
            <a:off x="1097231" y="374134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ipeline for RNA-seq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(e.g., JCI dataset: GSE198256)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BBF9A9-FDD0-D623-5E26-00959768902C}"/>
              </a:ext>
            </a:extLst>
          </p:cNvPr>
          <p:cNvCxnSpPr>
            <a:cxnSpLocks/>
          </p:cNvCxnSpPr>
          <p:nvPr/>
        </p:nvCxnSpPr>
        <p:spPr>
          <a:xfrm>
            <a:off x="3204673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33F289B-7E75-83F3-D338-7B326493F3E4}"/>
              </a:ext>
            </a:extLst>
          </p:cNvPr>
          <p:cNvSpPr/>
          <p:nvPr/>
        </p:nvSpPr>
        <p:spPr>
          <a:xfrm>
            <a:off x="3703531" y="1140056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QC: exploratory </a:t>
            </a:r>
            <a:endParaRPr lang="en-SA" sz="16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398531E-D298-3568-31CA-2039E4FE0C10}"/>
              </a:ext>
            </a:extLst>
          </p:cNvPr>
          <p:cNvSpPr/>
          <p:nvPr/>
        </p:nvSpPr>
        <p:spPr>
          <a:xfrm>
            <a:off x="1743227" y="1140056"/>
            <a:ext cx="146144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Quantification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360B70-82D6-784C-9183-C94FFCD31B15}"/>
              </a:ext>
            </a:extLst>
          </p:cNvPr>
          <p:cNvCxnSpPr>
            <a:cxnSpLocks/>
          </p:cNvCxnSpPr>
          <p:nvPr/>
        </p:nvCxnSpPr>
        <p:spPr>
          <a:xfrm>
            <a:off x="5291480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E0161FF-0881-A0CD-AFEA-3818D23350CA}"/>
              </a:ext>
            </a:extLst>
          </p:cNvPr>
          <p:cNvSpPr/>
          <p:nvPr/>
        </p:nvSpPr>
        <p:spPr>
          <a:xfrm>
            <a:off x="5790338" y="1154213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Normalization</a:t>
            </a:r>
            <a:endParaRPr lang="en-SA" sz="16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7B8392-35A0-BF09-FBA9-17E16F5FF5B0}"/>
              </a:ext>
            </a:extLst>
          </p:cNvPr>
          <p:cNvSpPr/>
          <p:nvPr/>
        </p:nvSpPr>
        <p:spPr>
          <a:xfrm>
            <a:off x="8198006" y="674930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PCA </a:t>
            </a:r>
            <a:endParaRPr lang="en-SA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D7C012-97EB-A3FC-E418-CB36942612FF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500404" y="859596"/>
            <a:ext cx="697602" cy="455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C2CF729-543D-0409-E532-03757EC4BF43}"/>
              </a:ext>
            </a:extLst>
          </p:cNvPr>
          <p:cNvSpPr/>
          <p:nvPr/>
        </p:nvSpPr>
        <p:spPr>
          <a:xfrm>
            <a:off x="8198006" y="1115575"/>
            <a:ext cx="221016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 </a:t>
            </a:r>
            <a:endParaRPr lang="en-SA" sz="16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3619C53-3DF5-0D72-5551-38EE45C7BD01}"/>
              </a:ext>
            </a:extLst>
          </p:cNvPr>
          <p:cNvSpPr/>
          <p:nvPr/>
        </p:nvSpPr>
        <p:spPr>
          <a:xfrm>
            <a:off x="8198006" y="1613008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GSEA</a:t>
            </a:r>
            <a:endParaRPr lang="en-SA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E11E4C5-53B7-5288-9731-0295925797EB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E23C8A-DBA3-E148-1393-8B04749FD415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489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86D0B4F-D8E7-3DDC-3E6A-189027D93A9D}"/>
              </a:ext>
            </a:extLst>
          </p:cNvPr>
          <p:cNvSpPr/>
          <p:nvPr/>
        </p:nvSpPr>
        <p:spPr>
          <a:xfrm>
            <a:off x="5316357" y="636993"/>
            <a:ext cx="5963557" cy="1383281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968002-5592-EF53-73D1-EDE356EDFAB0}"/>
              </a:ext>
            </a:extLst>
          </p:cNvPr>
          <p:cNvSpPr/>
          <p:nvPr/>
        </p:nvSpPr>
        <p:spPr>
          <a:xfrm>
            <a:off x="1666526" y="1044262"/>
            <a:ext cx="1563025" cy="568746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2FCB5CE-3E37-37DB-4406-127456EAC4A0}"/>
              </a:ext>
            </a:extLst>
          </p:cNvPr>
          <p:cNvSpPr/>
          <p:nvPr/>
        </p:nvSpPr>
        <p:spPr>
          <a:xfrm>
            <a:off x="992932" y="5397644"/>
            <a:ext cx="484587" cy="197741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A4E7DE-9152-32D5-40BD-5DEE8D7BF1E3}"/>
              </a:ext>
            </a:extLst>
          </p:cNvPr>
          <p:cNvSpPr txBox="1"/>
          <p:nvPr/>
        </p:nvSpPr>
        <p:spPr>
          <a:xfrm>
            <a:off x="306925" y="5595385"/>
            <a:ext cx="2600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Filtered out ~18K genes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C17DEFE-E83A-D860-BC33-34BCE33F1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1452" y="-2911549"/>
            <a:ext cx="48576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6816BA9-54F7-145F-FDD0-05E783C0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320" y="1621308"/>
            <a:ext cx="357910" cy="2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BD75726-B40F-E43E-EF19-706CDF5E6D17}"/>
              </a:ext>
            </a:extLst>
          </p:cNvPr>
          <p:cNvSpPr txBox="1"/>
          <p:nvPr/>
        </p:nvSpPr>
        <p:spPr>
          <a:xfrm>
            <a:off x="4287529" y="1621503"/>
            <a:ext cx="717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R</a:t>
            </a:r>
            <a:endParaRPr lang="en-S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78E937-FBCB-7169-C487-E4949B35B982}"/>
              </a:ext>
            </a:extLst>
          </p:cNvPr>
          <p:cNvSpPr txBox="1"/>
          <p:nvPr/>
        </p:nvSpPr>
        <p:spPr>
          <a:xfrm>
            <a:off x="1666526" y="6385869"/>
            <a:ext cx="83585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100" dirty="0">
                <a:cs typeface="Courier New" panose="02070309020205020404" pitchFamily="49" charset="0"/>
              </a:rPr>
              <a:t>NB. Threshold decision was based on the ‘methods’ section in the JCI paper, to make results comparable later in the analysis </a:t>
            </a:r>
            <a:endParaRPr lang="en-SA" sz="1200" dirty="0"/>
          </a:p>
        </p:txBody>
      </p:sp>
    </p:spTree>
    <p:extLst>
      <p:ext uri="{BB962C8B-B14F-4D97-AF65-F5344CB8AC3E}">
        <p14:creationId xmlns:p14="http://schemas.microsoft.com/office/powerpoint/2010/main" val="2385185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726E3F63-7542-04F8-FCEF-E69309A93F9E}"/>
              </a:ext>
            </a:extLst>
          </p:cNvPr>
          <p:cNvSpPr/>
          <p:nvPr/>
        </p:nvSpPr>
        <p:spPr>
          <a:xfrm>
            <a:off x="417781" y="304800"/>
            <a:ext cx="533400" cy="508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b="1" dirty="0"/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D6803-DC87-AA27-F92C-E56F4E610CF0}"/>
              </a:ext>
            </a:extLst>
          </p:cNvPr>
          <p:cNvSpPr txBox="1"/>
          <p:nvPr/>
        </p:nvSpPr>
        <p:spPr>
          <a:xfrm>
            <a:off x="1097231" y="374134"/>
            <a:ext cx="794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ipeline for RNA-seq 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(e.g., JCI dataset: GSE198256)</a:t>
            </a:r>
          </a:p>
        </p:txBody>
      </p:sp>
      <p:pic>
        <p:nvPicPr>
          <p:cNvPr id="38" name="Picture 2" descr="You've been aligning your RNA-Seq reads all wrong | RNA-Seq Blog">
            <a:extLst>
              <a:ext uri="{FF2B5EF4-FFF2-40B4-BE49-F238E27FC236}">
                <a16:creationId xmlns:a16="http://schemas.microsoft.com/office/drawing/2014/main" id="{8079EA73-B04E-16C5-96EF-44A551FF9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t="69524" r="21219"/>
          <a:stretch/>
        </p:blipFill>
        <p:spPr bwMode="auto">
          <a:xfrm>
            <a:off x="1467362" y="2421413"/>
            <a:ext cx="4472337" cy="129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6C8EA9-F185-9FF0-6015-38D6C49D96DD}"/>
              </a:ext>
            </a:extLst>
          </p:cNvPr>
          <p:cNvCxnSpPr>
            <a:cxnSpLocks/>
          </p:cNvCxnSpPr>
          <p:nvPr/>
        </p:nvCxnSpPr>
        <p:spPr>
          <a:xfrm flipH="1" flipV="1">
            <a:off x="5463079" y="3163676"/>
            <a:ext cx="953239" cy="2608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F52FB2-6EEA-CE6E-C307-85F6862CBD8C}"/>
              </a:ext>
            </a:extLst>
          </p:cNvPr>
          <p:cNvCxnSpPr>
            <a:cxnSpLocks/>
          </p:cNvCxnSpPr>
          <p:nvPr/>
        </p:nvCxnSpPr>
        <p:spPr>
          <a:xfrm flipH="1">
            <a:off x="5463079" y="2744120"/>
            <a:ext cx="953239" cy="2249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CBC7915-CAF4-027A-5260-491FAC45ED2B}"/>
              </a:ext>
            </a:extLst>
          </p:cNvPr>
          <p:cNvSpPr txBox="1"/>
          <p:nvPr/>
        </p:nvSpPr>
        <p:spPr>
          <a:xfrm>
            <a:off x="3039612" y="3531613"/>
            <a:ext cx="13278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SA" sz="1600" i="1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ounts bias! </a:t>
            </a:r>
            <a:endParaRPr lang="en-SA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A9D687-9753-60EA-6FC0-212A17768F5F}"/>
              </a:ext>
            </a:extLst>
          </p:cNvPr>
          <p:cNvSpPr txBox="1"/>
          <p:nvPr/>
        </p:nvSpPr>
        <p:spPr>
          <a:xfrm>
            <a:off x="6527867" y="2558540"/>
            <a:ext cx="420604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400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Read </a:t>
            </a:r>
            <a:r>
              <a:rPr lang="en-SA" sz="1400" b="1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depth: </a:t>
            </a:r>
            <a:r>
              <a:rPr lang="en-US" sz="1200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Samples sequenced with more depth will have more reads mapping to each genes</a:t>
            </a:r>
            <a:r>
              <a:rPr lang="en-SA" sz="1200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SA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D65E6D-96C2-06F1-FF63-C64F89A41C4E}"/>
              </a:ext>
            </a:extLst>
          </p:cNvPr>
          <p:cNvSpPr txBox="1"/>
          <p:nvPr/>
        </p:nvSpPr>
        <p:spPr>
          <a:xfrm>
            <a:off x="6527866" y="3269491"/>
            <a:ext cx="42060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A" sz="1400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Read </a:t>
            </a:r>
            <a:r>
              <a:rPr lang="en-SA" sz="1400" b="1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length: </a:t>
            </a:r>
            <a:r>
              <a:rPr lang="en-US" sz="1200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Longer genes will have more reads mapping to them</a:t>
            </a:r>
          </a:p>
          <a:p>
            <a:endParaRPr lang="en-US" sz="1400" b="1" dirty="0">
              <a:solidFill>
                <a:srgbClr val="333333"/>
              </a:solidFill>
              <a:effectLst/>
              <a:latin typeface="Georgia" panose="020405020504050203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SA" sz="1400" dirty="0">
                <a:solidFill>
                  <a:srgbClr val="333333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en-SA" sz="14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D8140E-8CA9-B75E-4F5B-7956AF74B6D7}"/>
              </a:ext>
            </a:extLst>
          </p:cNvPr>
          <p:cNvCxnSpPr>
            <a:cxnSpLocks/>
          </p:cNvCxnSpPr>
          <p:nvPr/>
        </p:nvCxnSpPr>
        <p:spPr>
          <a:xfrm>
            <a:off x="3204673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D5EC306-A4A0-E602-EC25-6862B687C7DF}"/>
              </a:ext>
            </a:extLst>
          </p:cNvPr>
          <p:cNvSpPr/>
          <p:nvPr/>
        </p:nvSpPr>
        <p:spPr>
          <a:xfrm>
            <a:off x="3703531" y="1140056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QC: exploratory </a:t>
            </a:r>
            <a:endParaRPr lang="en-SA" sz="16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D02A65D-C47F-057A-1FDF-37B5468C8733}"/>
              </a:ext>
            </a:extLst>
          </p:cNvPr>
          <p:cNvSpPr/>
          <p:nvPr/>
        </p:nvSpPr>
        <p:spPr>
          <a:xfrm>
            <a:off x="1743227" y="1140056"/>
            <a:ext cx="146144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A" sz="1600" dirty="0"/>
              <a:t>Quantification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3F5BA1E-1B4E-004F-79BB-812E92AD085D}"/>
              </a:ext>
            </a:extLst>
          </p:cNvPr>
          <p:cNvCxnSpPr>
            <a:cxnSpLocks/>
          </p:cNvCxnSpPr>
          <p:nvPr/>
        </p:nvCxnSpPr>
        <p:spPr>
          <a:xfrm>
            <a:off x="5291480" y="1324722"/>
            <a:ext cx="473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DBD5F7A-CBEA-9269-2B07-26C165C0942E}"/>
              </a:ext>
            </a:extLst>
          </p:cNvPr>
          <p:cNvSpPr/>
          <p:nvPr/>
        </p:nvSpPr>
        <p:spPr>
          <a:xfrm>
            <a:off x="5790338" y="1154213"/>
            <a:ext cx="1587949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Normalization</a:t>
            </a:r>
            <a:endParaRPr lang="en-SA" sz="1600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F1B31C7-2882-A0EE-185A-B2DBB62BC454}"/>
              </a:ext>
            </a:extLst>
          </p:cNvPr>
          <p:cNvSpPr/>
          <p:nvPr/>
        </p:nvSpPr>
        <p:spPr>
          <a:xfrm>
            <a:off x="8198006" y="674930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PCA </a:t>
            </a:r>
            <a:endParaRPr lang="en-SA" sz="16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DE21463-B24D-A968-643E-D6395049F6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500404" y="859596"/>
            <a:ext cx="697602" cy="455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D4E69A1-1D82-F898-A756-ED235DD5A867}"/>
              </a:ext>
            </a:extLst>
          </p:cNvPr>
          <p:cNvSpPr/>
          <p:nvPr/>
        </p:nvSpPr>
        <p:spPr>
          <a:xfrm>
            <a:off x="8198006" y="1115575"/>
            <a:ext cx="2210166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 </a:t>
            </a:r>
            <a:endParaRPr lang="en-SA" sz="1600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086C400-611A-C2FC-23A3-12FA88A9ED38}"/>
              </a:ext>
            </a:extLst>
          </p:cNvPr>
          <p:cNvSpPr/>
          <p:nvPr/>
        </p:nvSpPr>
        <p:spPr>
          <a:xfrm>
            <a:off x="8198006" y="1613008"/>
            <a:ext cx="838567" cy="3693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GSEA</a:t>
            </a:r>
            <a:endParaRPr lang="en-SA" sz="16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B55631-2417-4CE0-DDB3-3F0A9E2345E0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4F68E4E-5969-3C90-58A7-14CB524F8931}"/>
              </a:ext>
            </a:extLst>
          </p:cNvPr>
          <p:cNvCxnSpPr>
            <a:cxnSpLocks/>
          </p:cNvCxnSpPr>
          <p:nvPr/>
        </p:nvCxnSpPr>
        <p:spPr>
          <a:xfrm>
            <a:off x="7500404" y="1315372"/>
            <a:ext cx="697602" cy="489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10A2536-C749-664E-23C5-2ECEAB252BA9}"/>
              </a:ext>
            </a:extLst>
          </p:cNvPr>
          <p:cNvSpPr/>
          <p:nvPr/>
        </p:nvSpPr>
        <p:spPr>
          <a:xfrm>
            <a:off x="7500404" y="674930"/>
            <a:ext cx="3866096" cy="1340101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5EE4830-A366-9143-40B7-2646951B87FC}"/>
              </a:ext>
            </a:extLst>
          </p:cNvPr>
          <p:cNvSpPr/>
          <p:nvPr/>
        </p:nvSpPr>
        <p:spPr>
          <a:xfrm>
            <a:off x="1666526" y="1044262"/>
            <a:ext cx="3649832" cy="568746"/>
          </a:xfrm>
          <a:prstGeom prst="rect">
            <a:avLst/>
          </a:prstGeom>
          <a:solidFill>
            <a:schemeClr val="lt1">
              <a:alpha val="77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4EEBEE-30DB-E861-3AA6-5620BFB2722D}"/>
              </a:ext>
            </a:extLst>
          </p:cNvPr>
          <p:cNvSpPr txBox="1"/>
          <p:nvPr/>
        </p:nvSpPr>
        <p:spPr>
          <a:xfrm>
            <a:off x="630653" y="405344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212121"/>
                </a:solidFill>
                <a:effectLst/>
              </a:rPr>
              <a:t>Median Ratio Normalization (MRN)</a:t>
            </a:r>
            <a:endParaRPr lang="en-SA" sz="16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812E720-FC50-79CE-AF60-1DC5AB7A225D}"/>
              </a:ext>
            </a:extLst>
          </p:cNvPr>
          <p:cNvSpPr txBox="1"/>
          <p:nvPr/>
        </p:nvSpPr>
        <p:spPr>
          <a:xfrm>
            <a:off x="630653" y="4551862"/>
            <a:ext cx="573714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2121"/>
                </a:solidFill>
              </a:rPr>
              <a:t>S</a:t>
            </a:r>
            <a:r>
              <a:rPr lang="en-US" sz="1600" b="0" i="0" dirty="0">
                <a:solidFill>
                  <a:srgbClr val="212121"/>
                </a:solidFill>
                <a:effectLst/>
              </a:rPr>
              <a:t>imilar to TMM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12121"/>
                </a:solidFill>
                <a:effectLst/>
              </a:rPr>
              <a:t>Allow for the comparison of absolute expression values between samples (hence, differential expression analysis)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12121"/>
                </a:solidFill>
                <a:effectLst/>
              </a:rPr>
              <a:t>Raw counts are divided by the total count of their sample, then averaged across all samples in a condition for a given gene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2121"/>
                </a:solidFill>
              </a:rPr>
              <a:t>MRN method is applied in </a:t>
            </a:r>
            <a:r>
              <a:rPr lang="en-US" sz="1600" dirty="0" err="1">
                <a:solidFill>
                  <a:srgbClr val="212121"/>
                </a:solidFill>
              </a:rPr>
              <a:t>DESeq</a:t>
            </a:r>
            <a:r>
              <a:rPr lang="en-US" sz="1600" dirty="0">
                <a:solidFill>
                  <a:srgbClr val="212121"/>
                </a:solidFill>
              </a:rPr>
              <a:t>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estimateSizeFactors</a:t>
            </a:r>
            <a:r>
              <a:rPr lang="en-US" sz="1400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400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 </a:t>
            </a:r>
            <a:r>
              <a:rPr lang="en-US" sz="1400" b="0" i="0" dirty="0">
                <a:solidFill>
                  <a:srgbClr val="212121"/>
                </a:solidFill>
                <a:effectLst/>
              </a:rPr>
              <a:t>used for normalization </a:t>
            </a:r>
            <a:endParaRPr lang="en-S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2" name="Picture 4">
            <a:extLst>
              <a:ext uri="{FF2B5EF4-FFF2-40B4-BE49-F238E27FC236}">
                <a16:creationId xmlns:a16="http://schemas.microsoft.com/office/drawing/2014/main" id="{7279F7BE-6B99-5023-0829-6189CCE68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591" y="1620360"/>
            <a:ext cx="357910" cy="2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06F4948-5B49-43F9-292B-2F55E09F1238}"/>
              </a:ext>
            </a:extLst>
          </p:cNvPr>
          <p:cNvSpPr txBox="1"/>
          <p:nvPr/>
        </p:nvSpPr>
        <p:spPr>
          <a:xfrm>
            <a:off x="6367800" y="1620555"/>
            <a:ext cx="7177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DESeq2</a:t>
            </a:r>
            <a:endParaRPr lang="en-S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239265B-0CA1-F63D-97D0-A97F1C98A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008" y="4053446"/>
            <a:ext cx="4030044" cy="218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28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2047</Words>
  <Application>Microsoft Macintosh PowerPoint</Application>
  <PresentationFormat>Widescreen</PresentationFormat>
  <Paragraphs>382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Courier New</vt:lpstr>
      <vt:lpstr>Georgia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Azari Bantan</dc:creator>
  <cp:lastModifiedBy>Azari Bantan</cp:lastModifiedBy>
  <cp:revision>1</cp:revision>
  <dcterms:created xsi:type="dcterms:W3CDTF">2024-01-29T16:20:08Z</dcterms:created>
  <dcterms:modified xsi:type="dcterms:W3CDTF">2024-01-29T16:21:58Z</dcterms:modified>
</cp:coreProperties>
</file>